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8" r:id="rId3"/>
    <p:sldId id="270" r:id="rId4"/>
    <p:sldId id="273" r:id="rId5"/>
    <p:sldId id="276" r:id="rId6"/>
    <p:sldId id="277" r:id="rId7"/>
    <p:sldId id="269" r:id="rId8"/>
    <p:sldId id="271" r:id="rId9"/>
    <p:sldId id="274" r:id="rId10"/>
    <p:sldId id="265" r:id="rId11"/>
    <p:sldId id="281" r:id="rId12"/>
    <p:sldId id="278" r:id="rId13"/>
    <p:sldId id="279" r:id="rId14"/>
    <p:sldId id="282" r:id="rId15"/>
    <p:sldId id="275" r:id="rId16"/>
    <p:sldId id="260" r:id="rId17"/>
    <p:sldId id="284" r:id="rId18"/>
    <p:sldId id="267" r:id="rId19"/>
    <p:sldId id="285" r:id="rId20"/>
    <p:sldId id="264"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60" d="100"/>
          <a:sy n="60" d="100"/>
        </p:scale>
        <p:origin x="78" y="12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Brewer\Documents\AWMA\2018\YELL%20data%20for%20glidepath%20most%20impaired%20days_April%2020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PBrewer\Documents\AWMA\2018\Final%20revisions\Most%20Impaired%20days_PSAT%20apportioned%20SO4_0826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dirty="0"/>
              <a:t>IMPROVE measured aerosol light extinction</a:t>
            </a:r>
            <a:r>
              <a:rPr lang="en-US" sz="2000" baseline="0" dirty="0"/>
              <a:t> </a:t>
            </a:r>
          </a:p>
          <a:p>
            <a:pPr>
              <a:defRPr sz="2400"/>
            </a:pPr>
            <a:r>
              <a:rPr lang="en-US" sz="2000" b="0" i="0" u="none" strike="noStrike" baseline="0" dirty="0">
                <a:effectLst/>
              </a:rPr>
              <a:t>Yellowstone National Park </a:t>
            </a:r>
            <a:endParaRPr lang="en-US" sz="2400" dirty="0"/>
          </a:p>
        </c:rich>
      </c:tx>
      <c:layout>
        <c:manualLayout>
          <c:xMode val="edge"/>
          <c:yMode val="edge"/>
          <c:x val="0.1740802975886695"/>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481938714996758E-2"/>
          <c:y val="0.14063795853269537"/>
          <c:w val="0.85113897183996479"/>
          <c:h val="0.68925567318439263"/>
        </c:manualLayout>
      </c:layout>
      <c:lineChart>
        <c:grouping val="standard"/>
        <c:varyColors val="0"/>
        <c:ser>
          <c:idx val="0"/>
          <c:order val="0"/>
          <c:tx>
            <c:strRef>
              <c:f>'YELL MostImpairedDaysByYear'!$C$1</c:f>
              <c:strCache>
                <c:ptCount val="1"/>
                <c:pt idx="0">
                  <c:v>Most Impaired Days (DV)</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'YELL MostImpairedDaysByYear'!$B$9:$B$73</c:f>
              <c:numCache>
                <c:formatCode>General</c:formatCode>
                <c:ptCount val="6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8">
                  <c:v>2018</c:v>
                </c:pt>
                <c:pt idx="28">
                  <c:v>2028</c:v>
                </c:pt>
                <c:pt idx="38">
                  <c:v>2038</c:v>
                </c:pt>
                <c:pt idx="48">
                  <c:v>2048</c:v>
                </c:pt>
                <c:pt idx="58">
                  <c:v>2058</c:v>
                </c:pt>
                <c:pt idx="64">
                  <c:v>2064</c:v>
                </c:pt>
              </c:numCache>
            </c:numRef>
          </c:cat>
          <c:val>
            <c:numRef>
              <c:f>'YELL MostImpairedDaysByYear'!$C$9:$C$73</c:f>
              <c:numCache>
                <c:formatCode>General</c:formatCode>
                <c:ptCount val="65"/>
                <c:pt idx="0">
                  <c:v>8.5399999999999991</c:v>
                </c:pt>
                <c:pt idx="1">
                  <c:v>8.42</c:v>
                </c:pt>
                <c:pt idx="2">
                  <c:v>8.15</c:v>
                </c:pt>
                <c:pt idx="3">
                  <c:v>8.59</c:v>
                </c:pt>
                <c:pt idx="4">
                  <c:v>8.2899999999999991</c:v>
                </c:pt>
                <c:pt idx="5">
                  <c:v>8.33</c:v>
                </c:pt>
                <c:pt idx="6">
                  <c:v>8.84</c:v>
                </c:pt>
                <c:pt idx="7">
                  <c:v>8.9600000000000009</c:v>
                </c:pt>
                <c:pt idx="8">
                  <c:v>8.67</c:v>
                </c:pt>
                <c:pt idx="9">
                  <c:v>6.73</c:v>
                </c:pt>
                <c:pt idx="10">
                  <c:v>6.68</c:v>
                </c:pt>
                <c:pt idx="11">
                  <c:v>8.11</c:v>
                </c:pt>
                <c:pt idx="12">
                  <c:v>8.5399999999999991</c:v>
                </c:pt>
                <c:pt idx="13">
                  <c:v>8.06</c:v>
                </c:pt>
                <c:pt idx="14">
                  <c:v>7.7</c:v>
                </c:pt>
                <c:pt idx="15">
                  <c:v>7.13</c:v>
                </c:pt>
                <c:pt idx="16">
                  <c:v>7.7</c:v>
                </c:pt>
                <c:pt idx="64">
                  <c:v>3.06</c:v>
                </c:pt>
              </c:numCache>
            </c:numRef>
          </c:val>
          <c:smooth val="0"/>
          <c:extLst>
            <c:ext xmlns:c16="http://schemas.microsoft.com/office/drawing/2014/chart" uri="{C3380CC4-5D6E-409C-BE32-E72D297353CC}">
              <c16:uniqueId val="{00000000-C9C5-49BC-A4EB-0817D6C3DAF3}"/>
            </c:ext>
          </c:extLst>
        </c:ser>
        <c:ser>
          <c:idx val="1"/>
          <c:order val="1"/>
          <c:tx>
            <c:strRef>
              <c:f>'YELL MostImpairedDaysByYear'!$D$1</c:f>
              <c:strCache>
                <c:ptCount val="1"/>
                <c:pt idx="0">
                  <c:v>Haziest days (DV)</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'YELL MostImpairedDaysByYear'!$D$9:$D$25</c:f>
              <c:numCache>
                <c:formatCode>General</c:formatCode>
                <c:ptCount val="17"/>
                <c:pt idx="0">
                  <c:v>12.9</c:v>
                </c:pt>
                <c:pt idx="1">
                  <c:v>12.6</c:v>
                </c:pt>
                <c:pt idx="2">
                  <c:v>11.35</c:v>
                </c:pt>
                <c:pt idx="3">
                  <c:v>11.2</c:v>
                </c:pt>
                <c:pt idx="4">
                  <c:v>10.78</c:v>
                </c:pt>
                <c:pt idx="5">
                  <c:v>9.64</c:v>
                </c:pt>
                <c:pt idx="6">
                  <c:v>11.77</c:v>
                </c:pt>
                <c:pt idx="7">
                  <c:v>12.58</c:v>
                </c:pt>
                <c:pt idx="8">
                  <c:v>14.02</c:v>
                </c:pt>
                <c:pt idx="9">
                  <c:v>9.6199999999999992</c:v>
                </c:pt>
                <c:pt idx="10">
                  <c:v>10.039999999999999</c:v>
                </c:pt>
                <c:pt idx="11">
                  <c:v>12.16</c:v>
                </c:pt>
                <c:pt idx="12">
                  <c:v>16.52</c:v>
                </c:pt>
                <c:pt idx="13">
                  <c:v>11.58</c:v>
                </c:pt>
                <c:pt idx="14">
                  <c:v>9.58</c:v>
                </c:pt>
                <c:pt idx="15">
                  <c:v>12.24</c:v>
                </c:pt>
                <c:pt idx="16">
                  <c:v>11.37</c:v>
                </c:pt>
              </c:numCache>
            </c:numRef>
          </c:val>
          <c:smooth val="0"/>
          <c:extLst>
            <c:ext xmlns:c16="http://schemas.microsoft.com/office/drawing/2014/chart" uri="{C3380CC4-5D6E-409C-BE32-E72D297353CC}">
              <c16:uniqueId val="{00000001-C9C5-49BC-A4EB-0817D6C3DAF3}"/>
            </c:ext>
          </c:extLst>
        </c:ser>
        <c:dLbls>
          <c:showLegendKey val="0"/>
          <c:showVal val="0"/>
          <c:showCatName val="0"/>
          <c:showSerName val="0"/>
          <c:showPercent val="0"/>
          <c:showBubbleSize val="0"/>
        </c:dLbls>
        <c:marker val="1"/>
        <c:smooth val="0"/>
        <c:axId val="585070296"/>
        <c:axId val="585071608"/>
      </c:lineChart>
      <c:catAx>
        <c:axId val="58507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071608"/>
        <c:crosses val="autoZero"/>
        <c:auto val="1"/>
        <c:lblAlgn val="ctr"/>
        <c:lblOffset val="100"/>
        <c:noMultiLvlLbl val="0"/>
      </c:catAx>
      <c:valAx>
        <c:axId val="585071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Deciview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07029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a:solidFill>
                  <a:sysClr val="windowText" lastClr="000000"/>
                </a:solidFill>
              </a:rPr>
              <a:t>Apportionment of IMPROVE Ammonium</a:t>
            </a:r>
            <a:r>
              <a:rPr lang="en-US" sz="1800" baseline="0">
                <a:solidFill>
                  <a:sysClr val="windowText" lastClr="000000"/>
                </a:solidFill>
              </a:rPr>
              <a:t> Sulfate at Olympic National Park</a:t>
            </a:r>
            <a:endParaRPr lang="en-US" sz="1800">
              <a:solidFill>
                <a:sysClr val="windowText" lastClr="000000"/>
              </a:solidFill>
            </a:endParaRPr>
          </a:p>
        </c:rich>
      </c:tx>
      <c:overlay val="0"/>
      <c:spPr>
        <a:noFill/>
        <a:ln>
          <a:noFill/>
        </a:ln>
        <a:effectLst/>
      </c:spPr>
    </c:title>
    <c:autoTitleDeleted val="0"/>
    <c:plotArea>
      <c:layout/>
      <c:barChart>
        <c:barDir val="col"/>
        <c:grouping val="stacked"/>
        <c:varyColors val="0"/>
        <c:ser>
          <c:idx val="3"/>
          <c:order val="0"/>
          <c:tx>
            <c:strRef>
              <c:f>'OLYM Chart'!$H$3</c:f>
              <c:strCache>
                <c:ptCount val="1"/>
                <c:pt idx="0">
                  <c:v>Boundary_Initial Conditions</c:v>
                </c:pt>
              </c:strCache>
            </c:strRef>
          </c:tx>
          <c:spPr>
            <a:solidFill>
              <a:schemeClr val="tx2">
                <a:lumMod val="60000"/>
                <a:lumOff val="40000"/>
              </a:schemeClr>
            </a:solidFill>
            <a:ln>
              <a:noFill/>
            </a:ln>
            <a:effectLst/>
          </c:spPr>
          <c:invertIfNegative val="0"/>
          <c:cat>
            <c:numRef>
              <c:f>'OLYM Chart'!$D$4:$D$124</c:f>
              <c:numCache>
                <c:formatCode>m/d/yyyy</c:formatCode>
                <c:ptCount val="121"/>
                <c:pt idx="0">
                  <c:v>40546</c:v>
                </c:pt>
                <c:pt idx="1">
                  <c:v>40549</c:v>
                </c:pt>
                <c:pt idx="2">
                  <c:v>40552</c:v>
                </c:pt>
                <c:pt idx="3">
                  <c:v>40555</c:v>
                </c:pt>
                <c:pt idx="4">
                  <c:v>40558</c:v>
                </c:pt>
                <c:pt idx="5">
                  <c:v>40561</c:v>
                </c:pt>
                <c:pt idx="6">
                  <c:v>40564</c:v>
                </c:pt>
                <c:pt idx="7">
                  <c:v>40567</c:v>
                </c:pt>
                <c:pt idx="8">
                  <c:v>40570</c:v>
                </c:pt>
                <c:pt idx="9">
                  <c:v>40573</c:v>
                </c:pt>
                <c:pt idx="10">
                  <c:v>40576</c:v>
                </c:pt>
                <c:pt idx="11">
                  <c:v>40579</c:v>
                </c:pt>
                <c:pt idx="12">
                  <c:v>40582</c:v>
                </c:pt>
                <c:pt idx="13">
                  <c:v>40585</c:v>
                </c:pt>
                <c:pt idx="14">
                  <c:v>40588</c:v>
                </c:pt>
                <c:pt idx="15">
                  <c:v>40591</c:v>
                </c:pt>
                <c:pt idx="16">
                  <c:v>40594</c:v>
                </c:pt>
                <c:pt idx="17">
                  <c:v>40597</c:v>
                </c:pt>
                <c:pt idx="18">
                  <c:v>40600</c:v>
                </c:pt>
                <c:pt idx="19">
                  <c:v>40603</c:v>
                </c:pt>
                <c:pt idx="20">
                  <c:v>40606</c:v>
                </c:pt>
                <c:pt idx="21">
                  <c:v>40609</c:v>
                </c:pt>
                <c:pt idx="22">
                  <c:v>40612</c:v>
                </c:pt>
                <c:pt idx="23">
                  <c:v>40615</c:v>
                </c:pt>
                <c:pt idx="24">
                  <c:v>40618</c:v>
                </c:pt>
                <c:pt idx="25">
                  <c:v>40621</c:v>
                </c:pt>
                <c:pt idx="26">
                  <c:v>40624</c:v>
                </c:pt>
                <c:pt idx="27">
                  <c:v>40627</c:v>
                </c:pt>
                <c:pt idx="28">
                  <c:v>40630</c:v>
                </c:pt>
                <c:pt idx="29">
                  <c:v>40633</c:v>
                </c:pt>
                <c:pt idx="30">
                  <c:v>40636</c:v>
                </c:pt>
                <c:pt idx="31">
                  <c:v>40639</c:v>
                </c:pt>
                <c:pt idx="32">
                  <c:v>40642</c:v>
                </c:pt>
                <c:pt idx="33">
                  <c:v>40645</c:v>
                </c:pt>
                <c:pt idx="34">
                  <c:v>40648</c:v>
                </c:pt>
                <c:pt idx="35">
                  <c:v>40651</c:v>
                </c:pt>
                <c:pt idx="36">
                  <c:v>40654</c:v>
                </c:pt>
                <c:pt idx="37">
                  <c:v>40657</c:v>
                </c:pt>
                <c:pt idx="38">
                  <c:v>40660</c:v>
                </c:pt>
                <c:pt idx="39">
                  <c:v>40663</c:v>
                </c:pt>
                <c:pt idx="40">
                  <c:v>40666</c:v>
                </c:pt>
                <c:pt idx="41">
                  <c:v>40669</c:v>
                </c:pt>
                <c:pt idx="42">
                  <c:v>40672</c:v>
                </c:pt>
                <c:pt idx="43">
                  <c:v>40675</c:v>
                </c:pt>
                <c:pt idx="44">
                  <c:v>40678</c:v>
                </c:pt>
                <c:pt idx="45">
                  <c:v>40681</c:v>
                </c:pt>
                <c:pt idx="46">
                  <c:v>40684</c:v>
                </c:pt>
                <c:pt idx="47">
                  <c:v>40687</c:v>
                </c:pt>
                <c:pt idx="48">
                  <c:v>40690</c:v>
                </c:pt>
                <c:pt idx="49">
                  <c:v>40693</c:v>
                </c:pt>
                <c:pt idx="50">
                  <c:v>40696</c:v>
                </c:pt>
                <c:pt idx="51">
                  <c:v>40699</c:v>
                </c:pt>
                <c:pt idx="52">
                  <c:v>40702</c:v>
                </c:pt>
                <c:pt idx="53">
                  <c:v>40705</c:v>
                </c:pt>
                <c:pt idx="54">
                  <c:v>40708</c:v>
                </c:pt>
                <c:pt idx="55">
                  <c:v>40711</c:v>
                </c:pt>
                <c:pt idx="56">
                  <c:v>40714</c:v>
                </c:pt>
                <c:pt idx="57">
                  <c:v>40717</c:v>
                </c:pt>
                <c:pt idx="58">
                  <c:v>40720</c:v>
                </c:pt>
                <c:pt idx="59">
                  <c:v>40723</c:v>
                </c:pt>
                <c:pt idx="60">
                  <c:v>40726</c:v>
                </c:pt>
                <c:pt idx="61">
                  <c:v>40729</c:v>
                </c:pt>
                <c:pt idx="62">
                  <c:v>40732</c:v>
                </c:pt>
                <c:pt idx="63">
                  <c:v>40735</c:v>
                </c:pt>
                <c:pt idx="64">
                  <c:v>40738</c:v>
                </c:pt>
                <c:pt idx="65">
                  <c:v>40741</c:v>
                </c:pt>
                <c:pt idx="66">
                  <c:v>40744</c:v>
                </c:pt>
                <c:pt idx="67">
                  <c:v>40747</c:v>
                </c:pt>
                <c:pt idx="68">
                  <c:v>40750</c:v>
                </c:pt>
                <c:pt idx="69">
                  <c:v>40753</c:v>
                </c:pt>
                <c:pt idx="70">
                  <c:v>40756</c:v>
                </c:pt>
                <c:pt idx="71">
                  <c:v>40759</c:v>
                </c:pt>
                <c:pt idx="72">
                  <c:v>40762</c:v>
                </c:pt>
                <c:pt idx="73">
                  <c:v>40765</c:v>
                </c:pt>
                <c:pt idx="74">
                  <c:v>40768</c:v>
                </c:pt>
                <c:pt idx="75">
                  <c:v>40771</c:v>
                </c:pt>
                <c:pt idx="76">
                  <c:v>40774</c:v>
                </c:pt>
                <c:pt idx="77">
                  <c:v>40777</c:v>
                </c:pt>
                <c:pt idx="78">
                  <c:v>40780</c:v>
                </c:pt>
                <c:pt idx="79">
                  <c:v>40783</c:v>
                </c:pt>
                <c:pt idx="80">
                  <c:v>40786</c:v>
                </c:pt>
                <c:pt idx="81">
                  <c:v>40789</c:v>
                </c:pt>
                <c:pt idx="82">
                  <c:v>40792</c:v>
                </c:pt>
                <c:pt idx="83">
                  <c:v>40795</c:v>
                </c:pt>
                <c:pt idx="84">
                  <c:v>40798</c:v>
                </c:pt>
                <c:pt idx="85">
                  <c:v>40801</c:v>
                </c:pt>
                <c:pt idx="86">
                  <c:v>40804</c:v>
                </c:pt>
                <c:pt idx="87">
                  <c:v>40807</c:v>
                </c:pt>
                <c:pt idx="88">
                  <c:v>40810</c:v>
                </c:pt>
                <c:pt idx="89">
                  <c:v>40813</c:v>
                </c:pt>
                <c:pt idx="90">
                  <c:v>40816</c:v>
                </c:pt>
                <c:pt idx="91">
                  <c:v>40819</c:v>
                </c:pt>
                <c:pt idx="92">
                  <c:v>40822</c:v>
                </c:pt>
                <c:pt idx="93">
                  <c:v>40825</c:v>
                </c:pt>
                <c:pt idx="94">
                  <c:v>40828</c:v>
                </c:pt>
                <c:pt idx="95">
                  <c:v>40831</c:v>
                </c:pt>
                <c:pt idx="96">
                  <c:v>40834</c:v>
                </c:pt>
                <c:pt idx="97">
                  <c:v>40837</c:v>
                </c:pt>
                <c:pt idx="98">
                  <c:v>40840</c:v>
                </c:pt>
                <c:pt idx="99">
                  <c:v>40843</c:v>
                </c:pt>
                <c:pt idx="100">
                  <c:v>40846</c:v>
                </c:pt>
                <c:pt idx="101">
                  <c:v>40849</c:v>
                </c:pt>
                <c:pt idx="102">
                  <c:v>40852</c:v>
                </c:pt>
                <c:pt idx="103">
                  <c:v>40855</c:v>
                </c:pt>
                <c:pt idx="104">
                  <c:v>40858</c:v>
                </c:pt>
                <c:pt idx="105">
                  <c:v>40861</c:v>
                </c:pt>
                <c:pt idx="106">
                  <c:v>40864</c:v>
                </c:pt>
                <c:pt idx="107">
                  <c:v>40867</c:v>
                </c:pt>
                <c:pt idx="108">
                  <c:v>40870</c:v>
                </c:pt>
                <c:pt idx="109">
                  <c:v>40873</c:v>
                </c:pt>
                <c:pt idx="110">
                  <c:v>40876</c:v>
                </c:pt>
                <c:pt idx="111">
                  <c:v>40879</c:v>
                </c:pt>
                <c:pt idx="112">
                  <c:v>40882</c:v>
                </c:pt>
                <c:pt idx="113">
                  <c:v>40885</c:v>
                </c:pt>
                <c:pt idx="114">
                  <c:v>40888</c:v>
                </c:pt>
                <c:pt idx="115">
                  <c:v>40891</c:v>
                </c:pt>
                <c:pt idx="116">
                  <c:v>40894</c:v>
                </c:pt>
                <c:pt idx="117">
                  <c:v>40897</c:v>
                </c:pt>
                <c:pt idx="118">
                  <c:v>40900</c:v>
                </c:pt>
                <c:pt idx="119">
                  <c:v>40903</c:v>
                </c:pt>
                <c:pt idx="120">
                  <c:v>40906</c:v>
                </c:pt>
              </c:numCache>
            </c:numRef>
          </c:cat>
          <c:val>
            <c:numRef>
              <c:f>'OLYM Chart'!$H$4:$H$124</c:f>
              <c:numCache>
                <c:formatCode>General</c:formatCode>
                <c:ptCount val="121"/>
                <c:pt idx="0">
                  <c:v>1.6723528186258259</c:v>
                </c:pt>
                <c:pt idx="1">
                  <c:v>0.16102714988578781</c:v>
                </c:pt>
                <c:pt idx="2">
                  <c:v>1.9524128072986218</c:v>
                </c:pt>
                <c:pt idx="3">
                  <c:v>0.12980751643794183</c:v>
                </c:pt>
                <c:pt idx="4">
                  <c:v>2.4488306649417799</c:v>
                </c:pt>
                <c:pt idx="5">
                  <c:v>1.0191293077356169</c:v>
                </c:pt>
                <c:pt idx="6">
                  <c:v>0.40515729966179143</c:v>
                </c:pt>
                <c:pt idx="7">
                  <c:v>0.16303315182906741</c:v>
                </c:pt>
                <c:pt idx="8">
                  <c:v>1.0640475334332142</c:v>
                </c:pt>
                <c:pt idx="9">
                  <c:v>3.3402732606030749</c:v>
                </c:pt>
                <c:pt idx="10">
                  <c:v>4.2798014987569877</c:v>
                </c:pt>
                <c:pt idx="11">
                  <c:v>0.87716823396397281</c:v>
                </c:pt>
                <c:pt idx="12">
                  <c:v>2.6622367608134847</c:v>
                </c:pt>
                <c:pt idx="13">
                  <c:v>4.0485775117234262</c:v>
                </c:pt>
                <c:pt idx="14">
                  <c:v>0.16459227268348031</c:v>
                </c:pt>
                <c:pt idx="15">
                  <c:v>1.3467698439355746</c:v>
                </c:pt>
                <c:pt idx="16">
                  <c:v>2.2213071129085713</c:v>
                </c:pt>
                <c:pt idx="17">
                  <c:v>2.4785122824156489</c:v>
                </c:pt>
                <c:pt idx="18">
                  <c:v>3.9504634117904822</c:v>
                </c:pt>
                <c:pt idx="19">
                  <c:v>0.6793817961827211</c:v>
                </c:pt>
                <c:pt idx="20">
                  <c:v>3.5342136304072329</c:v>
                </c:pt>
                <c:pt idx="21">
                  <c:v>7.3068757860654063</c:v>
                </c:pt>
                <c:pt idx="22">
                  <c:v>0.28095727551853261</c:v>
                </c:pt>
                <c:pt idx="23">
                  <c:v>0.32132593487644129</c:v>
                </c:pt>
                <c:pt idx="24">
                  <c:v>1.2503199532350204</c:v>
                </c:pt>
                <c:pt idx="25">
                  <c:v>2.2532541862955373</c:v>
                </c:pt>
                <c:pt idx="26">
                  <c:v>2.1287283951423603</c:v>
                </c:pt>
                <c:pt idx="27">
                  <c:v>0.17749886572202866</c:v>
                </c:pt>
                <c:pt idx="28">
                  <c:v>1.5391073273005245</c:v>
                </c:pt>
                <c:pt idx="29">
                  <c:v>1.9710213237910292</c:v>
                </c:pt>
                <c:pt idx="30">
                  <c:v>3.2534927586413791</c:v>
                </c:pt>
                <c:pt idx="31">
                  <c:v>2.7005950305174715</c:v>
                </c:pt>
                <c:pt idx="32">
                  <c:v>9.6130013453316714</c:v>
                </c:pt>
                <c:pt idx="34">
                  <c:v>5.4575179853997797</c:v>
                </c:pt>
                <c:pt idx="35">
                  <c:v>5.0227331189009208</c:v>
                </c:pt>
                <c:pt idx="36">
                  <c:v>7.2782672505678478</c:v>
                </c:pt>
                <c:pt idx="37">
                  <c:v>11.880379760627251</c:v>
                </c:pt>
                <c:pt idx="38">
                  <c:v>1.3789142070068197</c:v>
                </c:pt>
                <c:pt idx="39">
                  <c:v>8.1626055362523786</c:v>
                </c:pt>
                <c:pt idx="40">
                  <c:v>5.6646385512715565</c:v>
                </c:pt>
                <c:pt idx="41">
                  <c:v>1.1944716866784795</c:v>
                </c:pt>
                <c:pt idx="42">
                  <c:v>4.3085733076820043</c:v>
                </c:pt>
                <c:pt idx="43">
                  <c:v>4.3173916527670251</c:v>
                </c:pt>
                <c:pt idx="44">
                  <c:v>0.93653208181581071</c:v>
                </c:pt>
                <c:pt idx="45">
                  <c:v>6.0417894755342845</c:v>
                </c:pt>
                <c:pt idx="46">
                  <c:v>5.2095072176675234</c:v>
                </c:pt>
                <c:pt idx="47">
                  <c:v>10.129714956710853</c:v>
                </c:pt>
                <c:pt idx="48">
                  <c:v>2.5322365294849405</c:v>
                </c:pt>
                <c:pt idx="49">
                  <c:v>0.84231295102114767</c:v>
                </c:pt>
                <c:pt idx="50">
                  <c:v>1.9622672091748576</c:v>
                </c:pt>
                <c:pt idx="51">
                  <c:v>3.1743791876035803</c:v>
                </c:pt>
                <c:pt idx="52">
                  <c:v>9.8419945440567709</c:v>
                </c:pt>
                <c:pt idx="53">
                  <c:v>9.0773872158494342</c:v>
                </c:pt>
                <c:pt idx="54">
                  <c:v>2.0152001593431654</c:v>
                </c:pt>
                <c:pt idx="55">
                  <c:v>10.627111451677475</c:v>
                </c:pt>
                <c:pt idx="56">
                  <c:v>4.1029535285405894</c:v>
                </c:pt>
                <c:pt idx="57">
                  <c:v>2.7234607987655677</c:v>
                </c:pt>
                <c:pt idx="58">
                  <c:v>6.6211362664336804</c:v>
                </c:pt>
                <c:pt idx="59">
                  <c:v>0.50649546287354796</c:v>
                </c:pt>
                <c:pt idx="60">
                  <c:v>7.1698347980126726</c:v>
                </c:pt>
                <c:pt idx="61">
                  <c:v>4.1280616507168295</c:v>
                </c:pt>
                <c:pt idx="62">
                  <c:v>7.0013371873630028</c:v>
                </c:pt>
                <c:pt idx="63">
                  <c:v>7.4094911410987763</c:v>
                </c:pt>
                <c:pt idx="64">
                  <c:v>4.209824919729181</c:v>
                </c:pt>
                <c:pt idx="65">
                  <c:v>2.2742628113193888</c:v>
                </c:pt>
                <c:pt idx="66">
                  <c:v>4.057927225171678</c:v>
                </c:pt>
                <c:pt idx="67">
                  <c:v>6.3703386742648966</c:v>
                </c:pt>
                <c:pt idx="68">
                  <c:v>3.1176507297823823</c:v>
                </c:pt>
                <c:pt idx="69">
                  <c:v>7.1939633307225161</c:v>
                </c:pt>
                <c:pt idx="70">
                  <c:v>4.0192833893393836</c:v>
                </c:pt>
                <c:pt idx="71">
                  <c:v>4.6520294085519893</c:v>
                </c:pt>
                <c:pt idx="72">
                  <c:v>8.22038599199605</c:v>
                </c:pt>
                <c:pt idx="73">
                  <c:v>7.9598920211079163</c:v>
                </c:pt>
                <c:pt idx="74">
                  <c:v>12.77914080813483</c:v>
                </c:pt>
                <c:pt idx="75">
                  <c:v>5.8856642641275148</c:v>
                </c:pt>
                <c:pt idx="76">
                  <c:v>5.1968892046178619</c:v>
                </c:pt>
                <c:pt idx="77">
                  <c:v>3.5167608119979161</c:v>
                </c:pt>
                <c:pt idx="78">
                  <c:v>4.1447139560976902</c:v>
                </c:pt>
                <c:pt idx="79">
                  <c:v>5.4881294065392865</c:v>
                </c:pt>
                <c:pt idx="80">
                  <c:v>7.8540011756960695</c:v>
                </c:pt>
                <c:pt idx="81">
                  <c:v>8.164466865038948</c:v>
                </c:pt>
                <c:pt idx="82">
                  <c:v>4.2425092239066515</c:v>
                </c:pt>
                <c:pt idx="83">
                  <c:v>2.5301942034831524</c:v>
                </c:pt>
                <c:pt idx="84">
                  <c:v>5.534122048157375</c:v>
                </c:pt>
                <c:pt idx="85">
                  <c:v>7.2782485547425271</c:v>
                </c:pt>
                <c:pt idx="86">
                  <c:v>6.6691545496575051</c:v>
                </c:pt>
                <c:pt idx="87">
                  <c:v>10.618740183221725</c:v>
                </c:pt>
                <c:pt idx="88">
                  <c:v>4.8214332606369688</c:v>
                </c:pt>
                <c:pt idx="89">
                  <c:v>3.1209406116984089</c:v>
                </c:pt>
                <c:pt idx="90">
                  <c:v>2.8906843697939317</c:v>
                </c:pt>
                <c:pt idx="91">
                  <c:v>2.1227629410300883</c:v>
                </c:pt>
                <c:pt idx="92">
                  <c:v>1.0467487155979043</c:v>
                </c:pt>
                <c:pt idx="93">
                  <c:v>4.6921982130991404</c:v>
                </c:pt>
                <c:pt idx="94">
                  <c:v>3.2455081519679281</c:v>
                </c:pt>
                <c:pt idx="95">
                  <c:v>2.1735587770485298</c:v>
                </c:pt>
                <c:pt idx="96">
                  <c:v>7.1509013911591746</c:v>
                </c:pt>
                <c:pt idx="97">
                  <c:v>1.4985294186101115</c:v>
                </c:pt>
                <c:pt idx="98">
                  <c:v>4.9420450493680237</c:v>
                </c:pt>
                <c:pt idx="99">
                  <c:v>3.955988427315055</c:v>
                </c:pt>
                <c:pt idx="100">
                  <c:v>4.7816433848379498</c:v>
                </c:pt>
                <c:pt idx="101">
                  <c:v>5.1708159663920137</c:v>
                </c:pt>
                <c:pt idx="102">
                  <c:v>1.272593141914621</c:v>
                </c:pt>
                <c:pt idx="103">
                  <c:v>6.1155679481545828</c:v>
                </c:pt>
                <c:pt idx="104">
                  <c:v>4.2130182617785819</c:v>
                </c:pt>
                <c:pt idx="105">
                  <c:v>2.6936631470055072</c:v>
                </c:pt>
                <c:pt idx="106">
                  <c:v>0.2605829017838418</c:v>
                </c:pt>
                <c:pt idx="107">
                  <c:v>0.89757930384564322</c:v>
                </c:pt>
                <c:pt idx="108">
                  <c:v>0.98878665801488075</c:v>
                </c:pt>
                <c:pt idx="109">
                  <c:v>1.6004911282203089</c:v>
                </c:pt>
                <c:pt idx="110">
                  <c:v>2.1054832841237263</c:v>
                </c:pt>
                <c:pt idx="111">
                  <c:v>2.3739803298456237</c:v>
                </c:pt>
                <c:pt idx="112">
                  <c:v>3.9002531370176379</c:v>
                </c:pt>
                <c:pt idx="113">
                  <c:v>2.7389503905665697</c:v>
                </c:pt>
                <c:pt idx="114">
                  <c:v>0.64115543398085961</c:v>
                </c:pt>
                <c:pt idx="115">
                  <c:v>2.3959342354431969</c:v>
                </c:pt>
                <c:pt idx="116">
                  <c:v>1.338582340307316</c:v>
                </c:pt>
                <c:pt idx="117">
                  <c:v>1.8531021667734984</c:v>
                </c:pt>
                <c:pt idx="118">
                  <c:v>1.9864704628481871</c:v>
                </c:pt>
                <c:pt idx="119">
                  <c:v>0.35897363927600756</c:v>
                </c:pt>
                <c:pt idx="120">
                  <c:v>2.7791180725918737E-2</c:v>
                </c:pt>
              </c:numCache>
            </c:numRef>
          </c:val>
          <c:extLst>
            <c:ext xmlns:c16="http://schemas.microsoft.com/office/drawing/2014/chart" uri="{C3380CC4-5D6E-409C-BE32-E72D297353CC}">
              <c16:uniqueId val="{00000000-26F1-4869-BE4F-5C6B0686839E}"/>
            </c:ext>
          </c:extLst>
        </c:ser>
        <c:ser>
          <c:idx val="1"/>
          <c:order val="1"/>
          <c:tx>
            <c:strRef>
              <c:f>'OLYM Chart'!$F$3</c:f>
              <c:strCache>
                <c:ptCount val="1"/>
                <c:pt idx="0">
                  <c:v>Natural </c:v>
                </c:pt>
              </c:strCache>
            </c:strRef>
          </c:tx>
          <c:spPr>
            <a:solidFill>
              <a:schemeClr val="accent2">
                <a:lumMod val="60000"/>
                <a:lumOff val="40000"/>
              </a:schemeClr>
            </a:solidFill>
            <a:ln>
              <a:noFill/>
            </a:ln>
            <a:effectLst/>
          </c:spPr>
          <c:invertIfNegative val="0"/>
          <c:cat>
            <c:numRef>
              <c:f>'OLYM Chart'!$D$4:$D$124</c:f>
              <c:numCache>
                <c:formatCode>m/d/yyyy</c:formatCode>
                <c:ptCount val="121"/>
                <c:pt idx="0">
                  <c:v>40546</c:v>
                </c:pt>
                <c:pt idx="1">
                  <c:v>40549</c:v>
                </c:pt>
                <c:pt idx="2">
                  <c:v>40552</c:v>
                </c:pt>
                <c:pt idx="3">
                  <c:v>40555</c:v>
                </c:pt>
                <c:pt idx="4">
                  <c:v>40558</c:v>
                </c:pt>
                <c:pt idx="5">
                  <c:v>40561</c:v>
                </c:pt>
                <c:pt idx="6">
                  <c:v>40564</c:v>
                </c:pt>
                <c:pt idx="7">
                  <c:v>40567</c:v>
                </c:pt>
                <c:pt idx="8">
                  <c:v>40570</c:v>
                </c:pt>
                <c:pt idx="9">
                  <c:v>40573</c:v>
                </c:pt>
                <c:pt idx="10">
                  <c:v>40576</c:v>
                </c:pt>
                <c:pt idx="11">
                  <c:v>40579</c:v>
                </c:pt>
                <c:pt idx="12">
                  <c:v>40582</c:v>
                </c:pt>
                <c:pt idx="13">
                  <c:v>40585</c:v>
                </c:pt>
                <c:pt idx="14">
                  <c:v>40588</c:v>
                </c:pt>
                <c:pt idx="15">
                  <c:v>40591</c:v>
                </c:pt>
                <c:pt idx="16">
                  <c:v>40594</c:v>
                </c:pt>
                <c:pt idx="17">
                  <c:v>40597</c:v>
                </c:pt>
                <c:pt idx="18">
                  <c:v>40600</c:v>
                </c:pt>
                <c:pt idx="19">
                  <c:v>40603</c:v>
                </c:pt>
                <c:pt idx="20">
                  <c:v>40606</c:v>
                </c:pt>
                <c:pt idx="21">
                  <c:v>40609</c:v>
                </c:pt>
                <c:pt idx="22">
                  <c:v>40612</c:v>
                </c:pt>
                <c:pt idx="23">
                  <c:v>40615</c:v>
                </c:pt>
                <c:pt idx="24">
                  <c:v>40618</c:v>
                </c:pt>
                <c:pt idx="25">
                  <c:v>40621</c:v>
                </c:pt>
                <c:pt idx="26">
                  <c:v>40624</c:v>
                </c:pt>
                <c:pt idx="27">
                  <c:v>40627</c:v>
                </c:pt>
                <c:pt idx="28">
                  <c:v>40630</c:v>
                </c:pt>
                <c:pt idx="29">
                  <c:v>40633</c:v>
                </c:pt>
                <c:pt idx="30">
                  <c:v>40636</c:v>
                </c:pt>
                <c:pt idx="31">
                  <c:v>40639</c:v>
                </c:pt>
                <c:pt idx="32">
                  <c:v>40642</c:v>
                </c:pt>
                <c:pt idx="33">
                  <c:v>40645</c:v>
                </c:pt>
                <c:pt idx="34">
                  <c:v>40648</c:v>
                </c:pt>
                <c:pt idx="35">
                  <c:v>40651</c:v>
                </c:pt>
                <c:pt idx="36">
                  <c:v>40654</c:v>
                </c:pt>
                <c:pt idx="37">
                  <c:v>40657</c:v>
                </c:pt>
                <c:pt idx="38">
                  <c:v>40660</c:v>
                </c:pt>
                <c:pt idx="39">
                  <c:v>40663</c:v>
                </c:pt>
                <c:pt idx="40">
                  <c:v>40666</c:v>
                </c:pt>
                <c:pt idx="41">
                  <c:v>40669</c:v>
                </c:pt>
                <c:pt idx="42">
                  <c:v>40672</c:v>
                </c:pt>
                <c:pt idx="43">
                  <c:v>40675</c:v>
                </c:pt>
                <c:pt idx="44">
                  <c:v>40678</c:v>
                </c:pt>
                <c:pt idx="45">
                  <c:v>40681</c:v>
                </c:pt>
                <c:pt idx="46">
                  <c:v>40684</c:v>
                </c:pt>
                <c:pt idx="47">
                  <c:v>40687</c:v>
                </c:pt>
                <c:pt idx="48">
                  <c:v>40690</c:v>
                </c:pt>
                <c:pt idx="49">
                  <c:v>40693</c:v>
                </c:pt>
                <c:pt idx="50">
                  <c:v>40696</c:v>
                </c:pt>
                <c:pt idx="51">
                  <c:v>40699</c:v>
                </c:pt>
                <c:pt idx="52">
                  <c:v>40702</c:v>
                </c:pt>
                <c:pt idx="53">
                  <c:v>40705</c:v>
                </c:pt>
                <c:pt idx="54">
                  <c:v>40708</c:v>
                </c:pt>
                <c:pt idx="55">
                  <c:v>40711</c:v>
                </c:pt>
                <c:pt idx="56">
                  <c:v>40714</c:v>
                </c:pt>
                <c:pt idx="57">
                  <c:v>40717</c:v>
                </c:pt>
                <c:pt idx="58">
                  <c:v>40720</c:v>
                </c:pt>
                <c:pt idx="59">
                  <c:v>40723</c:v>
                </c:pt>
                <c:pt idx="60">
                  <c:v>40726</c:v>
                </c:pt>
                <c:pt idx="61">
                  <c:v>40729</c:v>
                </c:pt>
                <c:pt idx="62">
                  <c:v>40732</c:v>
                </c:pt>
                <c:pt idx="63">
                  <c:v>40735</c:v>
                </c:pt>
                <c:pt idx="64">
                  <c:v>40738</c:v>
                </c:pt>
                <c:pt idx="65">
                  <c:v>40741</c:v>
                </c:pt>
                <c:pt idx="66">
                  <c:v>40744</c:v>
                </c:pt>
                <c:pt idx="67">
                  <c:v>40747</c:v>
                </c:pt>
                <c:pt idx="68">
                  <c:v>40750</c:v>
                </c:pt>
                <c:pt idx="69">
                  <c:v>40753</c:v>
                </c:pt>
                <c:pt idx="70">
                  <c:v>40756</c:v>
                </c:pt>
                <c:pt idx="71">
                  <c:v>40759</c:v>
                </c:pt>
                <c:pt idx="72">
                  <c:v>40762</c:v>
                </c:pt>
                <c:pt idx="73">
                  <c:v>40765</c:v>
                </c:pt>
                <c:pt idx="74">
                  <c:v>40768</c:v>
                </c:pt>
                <c:pt idx="75">
                  <c:v>40771</c:v>
                </c:pt>
                <c:pt idx="76">
                  <c:v>40774</c:v>
                </c:pt>
                <c:pt idx="77">
                  <c:v>40777</c:v>
                </c:pt>
                <c:pt idx="78">
                  <c:v>40780</c:v>
                </c:pt>
                <c:pt idx="79">
                  <c:v>40783</c:v>
                </c:pt>
                <c:pt idx="80">
                  <c:v>40786</c:v>
                </c:pt>
                <c:pt idx="81">
                  <c:v>40789</c:v>
                </c:pt>
                <c:pt idx="82">
                  <c:v>40792</c:v>
                </c:pt>
                <c:pt idx="83">
                  <c:v>40795</c:v>
                </c:pt>
                <c:pt idx="84">
                  <c:v>40798</c:v>
                </c:pt>
                <c:pt idx="85">
                  <c:v>40801</c:v>
                </c:pt>
                <c:pt idx="86">
                  <c:v>40804</c:v>
                </c:pt>
                <c:pt idx="87">
                  <c:v>40807</c:v>
                </c:pt>
                <c:pt idx="88">
                  <c:v>40810</c:v>
                </c:pt>
                <c:pt idx="89">
                  <c:v>40813</c:v>
                </c:pt>
                <c:pt idx="90">
                  <c:v>40816</c:v>
                </c:pt>
                <c:pt idx="91">
                  <c:v>40819</c:v>
                </c:pt>
                <c:pt idx="92">
                  <c:v>40822</c:v>
                </c:pt>
                <c:pt idx="93">
                  <c:v>40825</c:v>
                </c:pt>
                <c:pt idx="94">
                  <c:v>40828</c:v>
                </c:pt>
                <c:pt idx="95">
                  <c:v>40831</c:v>
                </c:pt>
                <c:pt idx="96">
                  <c:v>40834</c:v>
                </c:pt>
                <c:pt idx="97">
                  <c:v>40837</c:v>
                </c:pt>
                <c:pt idx="98">
                  <c:v>40840</c:v>
                </c:pt>
                <c:pt idx="99">
                  <c:v>40843</c:v>
                </c:pt>
                <c:pt idx="100">
                  <c:v>40846</c:v>
                </c:pt>
                <c:pt idx="101">
                  <c:v>40849</c:v>
                </c:pt>
                <c:pt idx="102">
                  <c:v>40852</c:v>
                </c:pt>
                <c:pt idx="103">
                  <c:v>40855</c:v>
                </c:pt>
                <c:pt idx="104">
                  <c:v>40858</c:v>
                </c:pt>
                <c:pt idx="105">
                  <c:v>40861</c:v>
                </c:pt>
                <c:pt idx="106">
                  <c:v>40864</c:v>
                </c:pt>
                <c:pt idx="107">
                  <c:v>40867</c:v>
                </c:pt>
                <c:pt idx="108">
                  <c:v>40870</c:v>
                </c:pt>
                <c:pt idx="109">
                  <c:v>40873</c:v>
                </c:pt>
                <c:pt idx="110">
                  <c:v>40876</c:v>
                </c:pt>
                <c:pt idx="111">
                  <c:v>40879</c:v>
                </c:pt>
                <c:pt idx="112">
                  <c:v>40882</c:v>
                </c:pt>
                <c:pt idx="113">
                  <c:v>40885</c:v>
                </c:pt>
                <c:pt idx="114">
                  <c:v>40888</c:v>
                </c:pt>
                <c:pt idx="115">
                  <c:v>40891</c:v>
                </c:pt>
                <c:pt idx="116">
                  <c:v>40894</c:v>
                </c:pt>
                <c:pt idx="117">
                  <c:v>40897</c:v>
                </c:pt>
                <c:pt idx="118">
                  <c:v>40900</c:v>
                </c:pt>
                <c:pt idx="119">
                  <c:v>40903</c:v>
                </c:pt>
                <c:pt idx="120">
                  <c:v>40906</c:v>
                </c:pt>
              </c:numCache>
            </c:numRef>
          </c:cat>
          <c:val>
            <c:numRef>
              <c:f>'OLYM Chart'!$F$4:$F$124</c:f>
              <c:numCache>
                <c:formatCode>General</c:formatCode>
                <c:ptCount val="121"/>
                <c:pt idx="0">
                  <c:v>0.33283061332827701</c:v>
                </c:pt>
                <c:pt idx="1">
                  <c:v>4.7166798817674868E-2</c:v>
                </c:pt>
                <c:pt idx="2">
                  <c:v>0.18063554054584036</c:v>
                </c:pt>
                <c:pt idx="3">
                  <c:v>9.3954773238376518E-2</c:v>
                </c:pt>
                <c:pt idx="4">
                  <c:v>0.56001895998740825</c:v>
                </c:pt>
                <c:pt idx="5">
                  <c:v>0.7863376933000783</c:v>
                </c:pt>
                <c:pt idx="6">
                  <c:v>0.23101021384865553</c:v>
                </c:pt>
                <c:pt idx="7">
                  <c:v>3.1301634717295683E-2</c:v>
                </c:pt>
                <c:pt idx="8">
                  <c:v>9.3015412243424328E-2</c:v>
                </c:pt>
                <c:pt idx="9">
                  <c:v>0.2470698518648449</c:v>
                </c:pt>
                <c:pt idx="10">
                  <c:v>0.19485565227974319</c:v>
                </c:pt>
                <c:pt idx="11">
                  <c:v>0.34779022415161392</c:v>
                </c:pt>
                <c:pt idx="12">
                  <c:v>0.90075668281896104</c:v>
                </c:pt>
                <c:pt idx="13">
                  <c:v>0.33656733240879799</c:v>
                </c:pt>
                <c:pt idx="14">
                  <c:v>3.7850579496677091E-2</c:v>
                </c:pt>
                <c:pt idx="15">
                  <c:v>0.24150290306395669</c:v>
                </c:pt>
                <c:pt idx="16">
                  <c:v>0.21942563107863369</c:v>
                </c:pt>
                <c:pt idx="17">
                  <c:v>0.80865130717163769</c:v>
                </c:pt>
                <c:pt idx="18">
                  <c:v>0.51788504834990312</c:v>
                </c:pt>
                <c:pt idx="19">
                  <c:v>9.189126499025653E-2</c:v>
                </c:pt>
                <c:pt idx="20">
                  <c:v>0.89253552238606937</c:v>
                </c:pt>
                <c:pt idx="21">
                  <c:v>1.0088115900932835</c:v>
                </c:pt>
                <c:pt idx="22">
                  <c:v>8.8270385745357338E-2</c:v>
                </c:pt>
                <c:pt idx="23">
                  <c:v>4.0475378037477784E-2</c:v>
                </c:pt>
                <c:pt idx="24">
                  <c:v>0.17535307899252323</c:v>
                </c:pt>
                <c:pt idx="25">
                  <c:v>0.51906576154777151</c:v>
                </c:pt>
                <c:pt idx="26">
                  <c:v>0.34186192863604314</c:v>
                </c:pt>
                <c:pt idx="27">
                  <c:v>0.10554676757413617</c:v>
                </c:pt>
                <c:pt idx="28">
                  <c:v>0.19492093693267537</c:v>
                </c:pt>
                <c:pt idx="29">
                  <c:v>0.38888025559108963</c:v>
                </c:pt>
                <c:pt idx="30">
                  <c:v>0.76654601974634085</c:v>
                </c:pt>
                <c:pt idx="31">
                  <c:v>0.16887576400771889</c:v>
                </c:pt>
                <c:pt idx="32">
                  <c:v>1.0736027454926831</c:v>
                </c:pt>
                <c:pt idx="34">
                  <c:v>0.420501118030007</c:v>
                </c:pt>
                <c:pt idx="35">
                  <c:v>0.5196219545284364</c:v>
                </c:pt>
                <c:pt idx="36">
                  <c:v>0.5545726390520892</c:v>
                </c:pt>
                <c:pt idx="37">
                  <c:v>1.5752647829422577</c:v>
                </c:pt>
                <c:pt idx="38">
                  <c:v>0.13231609983850048</c:v>
                </c:pt>
                <c:pt idx="39">
                  <c:v>1.3996580190000534</c:v>
                </c:pt>
                <c:pt idx="40">
                  <c:v>0.84056008894275047</c:v>
                </c:pt>
                <c:pt idx="41">
                  <c:v>6.9233093543673199E-2</c:v>
                </c:pt>
                <c:pt idx="42">
                  <c:v>0.72864135217677328</c:v>
                </c:pt>
                <c:pt idx="43">
                  <c:v>0.24547000791317078</c:v>
                </c:pt>
                <c:pt idx="44">
                  <c:v>0.22120589956258827</c:v>
                </c:pt>
                <c:pt idx="45">
                  <c:v>0.87879495692089038</c:v>
                </c:pt>
                <c:pt idx="46">
                  <c:v>0.651543590427066</c:v>
                </c:pt>
                <c:pt idx="47">
                  <c:v>0.81745678439695924</c:v>
                </c:pt>
                <c:pt idx="48">
                  <c:v>0.15904056579857129</c:v>
                </c:pt>
                <c:pt idx="49">
                  <c:v>0.20009852051750845</c:v>
                </c:pt>
                <c:pt idx="50">
                  <c:v>0.29071723972443431</c:v>
                </c:pt>
                <c:pt idx="51">
                  <c:v>0.50980239046417641</c:v>
                </c:pt>
                <c:pt idx="52">
                  <c:v>3.8315674918711387</c:v>
                </c:pt>
                <c:pt idx="53">
                  <c:v>0.80310730311605882</c:v>
                </c:pt>
                <c:pt idx="54">
                  <c:v>0.1013063919083102</c:v>
                </c:pt>
                <c:pt idx="55">
                  <c:v>0.98942630908401641</c:v>
                </c:pt>
                <c:pt idx="56">
                  <c:v>0.25770055134923076</c:v>
                </c:pt>
                <c:pt idx="57">
                  <c:v>0.13942726365352176</c:v>
                </c:pt>
                <c:pt idx="58">
                  <c:v>0.39348501493122828</c:v>
                </c:pt>
                <c:pt idx="59">
                  <c:v>3.9286006322633966E-2</c:v>
                </c:pt>
                <c:pt idx="60">
                  <c:v>0.52448883260294499</c:v>
                </c:pt>
                <c:pt idx="61">
                  <c:v>0.23333615750710235</c:v>
                </c:pt>
                <c:pt idx="62">
                  <c:v>0.32340632251911977</c:v>
                </c:pt>
                <c:pt idx="63">
                  <c:v>0.52623104587548175</c:v>
                </c:pt>
                <c:pt idx="64">
                  <c:v>0.28894270168677116</c:v>
                </c:pt>
                <c:pt idx="65">
                  <c:v>0.15212417786187948</c:v>
                </c:pt>
                <c:pt idx="66">
                  <c:v>0.12284709887708473</c:v>
                </c:pt>
                <c:pt idx="67">
                  <c:v>0.33593752862612292</c:v>
                </c:pt>
                <c:pt idx="68">
                  <c:v>0.11783893214387456</c:v>
                </c:pt>
                <c:pt idx="69">
                  <c:v>0.52513133518410471</c:v>
                </c:pt>
                <c:pt idx="70">
                  <c:v>0.21531114602686338</c:v>
                </c:pt>
                <c:pt idx="71">
                  <c:v>0.45469149915417434</c:v>
                </c:pt>
                <c:pt idx="72">
                  <c:v>1.0594228902185774</c:v>
                </c:pt>
                <c:pt idx="73">
                  <c:v>0.81139876574898318</c:v>
                </c:pt>
                <c:pt idx="74">
                  <c:v>0.98366410998580911</c:v>
                </c:pt>
                <c:pt idx="75">
                  <c:v>0.49062772907355462</c:v>
                </c:pt>
                <c:pt idx="76">
                  <c:v>0.40544554521641657</c:v>
                </c:pt>
                <c:pt idx="77">
                  <c:v>0.37734103161941951</c:v>
                </c:pt>
                <c:pt idx="78">
                  <c:v>0.45879451934018656</c:v>
                </c:pt>
                <c:pt idx="79">
                  <c:v>0.84050235683816055</c:v>
                </c:pt>
                <c:pt idx="80">
                  <c:v>0.89476694900291931</c:v>
                </c:pt>
                <c:pt idx="81">
                  <c:v>0.92432899800410095</c:v>
                </c:pt>
                <c:pt idx="82">
                  <c:v>0.4536945358772419</c:v>
                </c:pt>
                <c:pt idx="83">
                  <c:v>0.25992149625610766</c:v>
                </c:pt>
                <c:pt idx="84">
                  <c:v>1.9601637147011923</c:v>
                </c:pt>
                <c:pt idx="85">
                  <c:v>1.3110514895611904</c:v>
                </c:pt>
                <c:pt idx="86">
                  <c:v>0.55430190153855763</c:v>
                </c:pt>
                <c:pt idx="87">
                  <c:v>0.4221387635369151</c:v>
                </c:pt>
                <c:pt idx="88">
                  <c:v>0.23193674090031438</c:v>
                </c:pt>
                <c:pt idx="89">
                  <c:v>1.4719763591503419</c:v>
                </c:pt>
                <c:pt idx="90">
                  <c:v>1.0346462685053994</c:v>
                </c:pt>
                <c:pt idx="91">
                  <c:v>0.37492676013190696</c:v>
                </c:pt>
                <c:pt idx="92">
                  <c:v>0.41782431407969473</c:v>
                </c:pt>
                <c:pt idx="93">
                  <c:v>0.70784659218389367</c:v>
                </c:pt>
                <c:pt idx="94">
                  <c:v>0.81136119149311592</c:v>
                </c:pt>
                <c:pt idx="95">
                  <c:v>0.31705413156530804</c:v>
                </c:pt>
                <c:pt idx="96">
                  <c:v>0.73146766388815299</c:v>
                </c:pt>
                <c:pt idx="97">
                  <c:v>0.17809020591711311</c:v>
                </c:pt>
                <c:pt idx="98">
                  <c:v>0.28909413299344228</c:v>
                </c:pt>
                <c:pt idx="99">
                  <c:v>0.43561504710255733</c:v>
                </c:pt>
                <c:pt idx="100">
                  <c:v>0.4163679034122284</c:v>
                </c:pt>
                <c:pt idx="101">
                  <c:v>0.44292913129843142</c:v>
                </c:pt>
                <c:pt idx="102">
                  <c:v>0.23800353720739331</c:v>
                </c:pt>
                <c:pt idx="103">
                  <c:v>0.31814140200446878</c:v>
                </c:pt>
                <c:pt idx="104">
                  <c:v>1.1810047246990638</c:v>
                </c:pt>
                <c:pt idx="105">
                  <c:v>1.4777074557731662</c:v>
                </c:pt>
                <c:pt idx="106">
                  <c:v>0.15958022090385579</c:v>
                </c:pt>
                <c:pt idx="107">
                  <c:v>0.19842043911244567</c:v>
                </c:pt>
                <c:pt idx="108">
                  <c:v>0.19853737972166641</c:v>
                </c:pt>
                <c:pt idx="109">
                  <c:v>0.33342940593416254</c:v>
                </c:pt>
                <c:pt idx="110">
                  <c:v>0.66636369966160924</c:v>
                </c:pt>
                <c:pt idx="111">
                  <c:v>0.26576019535227863</c:v>
                </c:pt>
                <c:pt idx="112">
                  <c:v>0.14393991408991222</c:v>
                </c:pt>
                <c:pt idx="113">
                  <c:v>0.17230294081968076</c:v>
                </c:pt>
                <c:pt idx="114">
                  <c:v>5.7681202634388751E-2</c:v>
                </c:pt>
                <c:pt idx="115">
                  <c:v>0.1684395022699009</c:v>
                </c:pt>
                <c:pt idx="116">
                  <c:v>0.13517093001703778</c:v>
                </c:pt>
                <c:pt idx="117">
                  <c:v>0.36314500206672035</c:v>
                </c:pt>
                <c:pt idx="118">
                  <c:v>0.36594587748266433</c:v>
                </c:pt>
                <c:pt idx="119">
                  <c:v>0.28003429365545984</c:v>
                </c:pt>
                <c:pt idx="120">
                  <c:v>6.9526675325724527E-2</c:v>
                </c:pt>
              </c:numCache>
            </c:numRef>
          </c:val>
          <c:extLst>
            <c:ext xmlns:c16="http://schemas.microsoft.com/office/drawing/2014/chart" uri="{C3380CC4-5D6E-409C-BE32-E72D297353CC}">
              <c16:uniqueId val="{00000001-26F1-4869-BE4F-5C6B0686839E}"/>
            </c:ext>
          </c:extLst>
        </c:ser>
        <c:ser>
          <c:idx val="2"/>
          <c:order val="2"/>
          <c:tx>
            <c:strRef>
              <c:f>'OLYM Chart'!$G$3</c:f>
              <c:strCache>
                <c:ptCount val="1"/>
                <c:pt idx="0">
                  <c:v>Wild Rx fire</c:v>
                </c:pt>
              </c:strCache>
            </c:strRef>
          </c:tx>
          <c:spPr>
            <a:solidFill>
              <a:schemeClr val="bg2">
                <a:lumMod val="25000"/>
              </a:schemeClr>
            </a:solidFill>
            <a:ln>
              <a:noFill/>
            </a:ln>
            <a:effectLst/>
          </c:spPr>
          <c:invertIfNegative val="0"/>
          <c:cat>
            <c:numRef>
              <c:f>'OLYM Chart'!$D$4:$D$124</c:f>
              <c:numCache>
                <c:formatCode>m/d/yyyy</c:formatCode>
                <c:ptCount val="121"/>
                <c:pt idx="0">
                  <c:v>40546</c:v>
                </c:pt>
                <c:pt idx="1">
                  <c:v>40549</c:v>
                </c:pt>
                <c:pt idx="2">
                  <c:v>40552</c:v>
                </c:pt>
                <c:pt idx="3">
                  <c:v>40555</c:v>
                </c:pt>
                <c:pt idx="4">
                  <c:v>40558</c:v>
                </c:pt>
                <c:pt idx="5">
                  <c:v>40561</c:v>
                </c:pt>
                <c:pt idx="6">
                  <c:v>40564</c:v>
                </c:pt>
                <c:pt idx="7">
                  <c:v>40567</c:v>
                </c:pt>
                <c:pt idx="8">
                  <c:v>40570</c:v>
                </c:pt>
                <c:pt idx="9">
                  <c:v>40573</c:v>
                </c:pt>
                <c:pt idx="10">
                  <c:v>40576</c:v>
                </c:pt>
                <c:pt idx="11">
                  <c:v>40579</c:v>
                </c:pt>
                <c:pt idx="12">
                  <c:v>40582</c:v>
                </c:pt>
                <c:pt idx="13">
                  <c:v>40585</c:v>
                </c:pt>
                <c:pt idx="14">
                  <c:v>40588</c:v>
                </c:pt>
                <c:pt idx="15">
                  <c:v>40591</c:v>
                </c:pt>
                <c:pt idx="16">
                  <c:v>40594</c:v>
                </c:pt>
                <c:pt idx="17">
                  <c:v>40597</c:v>
                </c:pt>
                <c:pt idx="18">
                  <c:v>40600</c:v>
                </c:pt>
                <c:pt idx="19">
                  <c:v>40603</c:v>
                </c:pt>
                <c:pt idx="20">
                  <c:v>40606</c:v>
                </c:pt>
                <c:pt idx="21">
                  <c:v>40609</c:v>
                </c:pt>
                <c:pt idx="22">
                  <c:v>40612</c:v>
                </c:pt>
                <c:pt idx="23">
                  <c:v>40615</c:v>
                </c:pt>
                <c:pt idx="24">
                  <c:v>40618</c:v>
                </c:pt>
                <c:pt idx="25">
                  <c:v>40621</c:v>
                </c:pt>
                <c:pt idx="26">
                  <c:v>40624</c:v>
                </c:pt>
                <c:pt idx="27">
                  <c:v>40627</c:v>
                </c:pt>
                <c:pt idx="28">
                  <c:v>40630</c:v>
                </c:pt>
                <c:pt idx="29">
                  <c:v>40633</c:v>
                </c:pt>
                <c:pt idx="30">
                  <c:v>40636</c:v>
                </c:pt>
                <c:pt idx="31">
                  <c:v>40639</c:v>
                </c:pt>
                <c:pt idx="32">
                  <c:v>40642</c:v>
                </c:pt>
                <c:pt idx="33">
                  <c:v>40645</c:v>
                </c:pt>
                <c:pt idx="34">
                  <c:v>40648</c:v>
                </c:pt>
                <c:pt idx="35">
                  <c:v>40651</c:v>
                </c:pt>
                <c:pt idx="36">
                  <c:v>40654</c:v>
                </c:pt>
                <c:pt idx="37">
                  <c:v>40657</c:v>
                </c:pt>
                <c:pt idx="38">
                  <c:v>40660</c:v>
                </c:pt>
                <c:pt idx="39">
                  <c:v>40663</c:v>
                </c:pt>
                <c:pt idx="40">
                  <c:v>40666</c:v>
                </c:pt>
                <c:pt idx="41">
                  <c:v>40669</c:v>
                </c:pt>
                <c:pt idx="42">
                  <c:v>40672</c:v>
                </c:pt>
                <c:pt idx="43">
                  <c:v>40675</c:v>
                </c:pt>
                <c:pt idx="44">
                  <c:v>40678</c:v>
                </c:pt>
                <c:pt idx="45">
                  <c:v>40681</c:v>
                </c:pt>
                <c:pt idx="46">
                  <c:v>40684</c:v>
                </c:pt>
                <c:pt idx="47">
                  <c:v>40687</c:v>
                </c:pt>
                <c:pt idx="48">
                  <c:v>40690</c:v>
                </c:pt>
                <c:pt idx="49">
                  <c:v>40693</c:v>
                </c:pt>
                <c:pt idx="50">
                  <c:v>40696</c:v>
                </c:pt>
                <c:pt idx="51">
                  <c:v>40699</c:v>
                </c:pt>
                <c:pt idx="52">
                  <c:v>40702</c:v>
                </c:pt>
                <c:pt idx="53">
                  <c:v>40705</c:v>
                </c:pt>
                <c:pt idx="54">
                  <c:v>40708</c:v>
                </c:pt>
                <c:pt idx="55">
                  <c:v>40711</c:v>
                </c:pt>
                <c:pt idx="56">
                  <c:v>40714</c:v>
                </c:pt>
                <c:pt idx="57">
                  <c:v>40717</c:v>
                </c:pt>
                <c:pt idx="58">
                  <c:v>40720</c:v>
                </c:pt>
                <c:pt idx="59">
                  <c:v>40723</c:v>
                </c:pt>
                <c:pt idx="60">
                  <c:v>40726</c:v>
                </c:pt>
                <c:pt idx="61">
                  <c:v>40729</c:v>
                </c:pt>
                <c:pt idx="62">
                  <c:v>40732</c:v>
                </c:pt>
                <c:pt idx="63">
                  <c:v>40735</c:v>
                </c:pt>
                <c:pt idx="64">
                  <c:v>40738</c:v>
                </c:pt>
                <c:pt idx="65">
                  <c:v>40741</c:v>
                </c:pt>
                <c:pt idx="66">
                  <c:v>40744</c:v>
                </c:pt>
                <c:pt idx="67">
                  <c:v>40747</c:v>
                </c:pt>
                <c:pt idx="68">
                  <c:v>40750</c:v>
                </c:pt>
                <c:pt idx="69">
                  <c:v>40753</c:v>
                </c:pt>
                <c:pt idx="70">
                  <c:v>40756</c:v>
                </c:pt>
                <c:pt idx="71">
                  <c:v>40759</c:v>
                </c:pt>
                <c:pt idx="72">
                  <c:v>40762</c:v>
                </c:pt>
                <c:pt idx="73">
                  <c:v>40765</c:v>
                </c:pt>
                <c:pt idx="74">
                  <c:v>40768</c:v>
                </c:pt>
                <c:pt idx="75">
                  <c:v>40771</c:v>
                </c:pt>
                <c:pt idx="76">
                  <c:v>40774</c:v>
                </c:pt>
                <c:pt idx="77">
                  <c:v>40777</c:v>
                </c:pt>
                <c:pt idx="78">
                  <c:v>40780</c:v>
                </c:pt>
                <c:pt idx="79">
                  <c:v>40783</c:v>
                </c:pt>
                <c:pt idx="80">
                  <c:v>40786</c:v>
                </c:pt>
                <c:pt idx="81">
                  <c:v>40789</c:v>
                </c:pt>
                <c:pt idx="82">
                  <c:v>40792</c:v>
                </c:pt>
                <c:pt idx="83">
                  <c:v>40795</c:v>
                </c:pt>
                <c:pt idx="84">
                  <c:v>40798</c:v>
                </c:pt>
                <c:pt idx="85">
                  <c:v>40801</c:v>
                </c:pt>
                <c:pt idx="86">
                  <c:v>40804</c:v>
                </c:pt>
                <c:pt idx="87">
                  <c:v>40807</c:v>
                </c:pt>
                <c:pt idx="88">
                  <c:v>40810</c:v>
                </c:pt>
                <c:pt idx="89">
                  <c:v>40813</c:v>
                </c:pt>
                <c:pt idx="90">
                  <c:v>40816</c:v>
                </c:pt>
                <c:pt idx="91">
                  <c:v>40819</c:v>
                </c:pt>
                <c:pt idx="92">
                  <c:v>40822</c:v>
                </c:pt>
                <c:pt idx="93">
                  <c:v>40825</c:v>
                </c:pt>
                <c:pt idx="94">
                  <c:v>40828</c:v>
                </c:pt>
                <c:pt idx="95">
                  <c:v>40831</c:v>
                </c:pt>
                <c:pt idx="96">
                  <c:v>40834</c:v>
                </c:pt>
                <c:pt idx="97">
                  <c:v>40837</c:v>
                </c:pt>
                <c:pt idx="98">
                  <c:v>40840</c:v>
                </c:pt>
                <c:pt idx="99">
                  <c:v>40843</c:v>
                </c:pt>
                <c:pt idx="100">
                  <c:v>40846</c:v>
                </c:pt>
                <c:pt idx="101">
                  <c:v>40849</c:v>
                </c:pt>
                <c:pt idx="102">
                  <c:v>40852</c:v>
                </c:pt>
                <c:pt idx="103">
                  <c:v>40855</c:v>
                </c:pt>
                <c:pt idx="104">
                  <c:v>40858</c:v>
                </c:pt>
                <c:pt idx="105">
                  <c:v>40861</c:v>
                </c:pt>
                <c:pt idx="106">
                  <c:v>40864</c:v>
                </c:pt>
                <c:pt idx="107">
                  <c:v>40867</c:v>
                </c:pt>
                <c:pt idx="108">
                  <c:v>40870</c:v>
                </c:pt>
                <c:pt idx="109">
                  <c:v>40873</c:v>
                </c:pt>
                <c:pt idx="110">
                  <c:v>40876</c:v>
                </c:pt>
                <c:pt idx="111">
                  <c:v>40879</c:v>
                </c:pt>
                <c:pt idx="112">
                  <c:v>40882</c:v>
                </c:pt>
                <c:pt idx="113">
                  <c:v>40885</c:v>
                </c:pt>
                <c:pt idx="114">
                  <c:v>40888</c:v>
                </c:pt>
                <c:pt idx="115">
                  <c:v>40891</c:v>
                </c:pt>
                <c:pt idx="116">
                  <c:v>40894</c:v>
                </c:pt>
                <c:pt idx="117">
                  <c:v>40897</c:v>
                </c:pt>
                <c:pt idx="118">
                  <c:v>40900</c:v>
                </c:pt>
                <c:pt idx="119">
                  <c:v>40903</c:v>
                </c:pt>
                <c:pt idx="120">
                  <c:v>40906</c:v>
                </c:pt>
              </c:numCache>
            </c:numRef>
          </c:cat>
          <c:val>
            <c:numRef>
              <c:f>'OLYM Chart'!$G$4:$G$124</c:f>
              <c:numCache>
                <c:formatCode>General</c:formatCode>
                <c:ptCount val="121"/>
                <c:pt idx="0">
                  <c:v>0.17108179131110965</c:v>
                </c:pt>
                <c:pt idx="1">
                  <c:v>3.4616499233345514E-3</c:v>
                </c:pt>
                <c:pt idx="2">
                  <c:v>1.820979450767847E-2</c:v>
                </c:pt>
                <c:pt idx="3">
                  <c:v>1.2584480412591466E-4</c:v>
                </c:pt>
                <c:pt idx="4">
                  <c:v>1.1217100258552063E-4</c:v>
                </c:pt>
                <c:pt idx="5">
                  <c:v>3.6412875897007444E-3</c:v>
                </c:pt>
                <c:pt idx="6">
                  <c:v>8.231823878153577E-5</c:v>
                </c:pt>
                <c:pt idx="7">
                  <c:v>2.9065925162901048E-5</c:v>
                </c:pt>
                <c:pt idx="8">
                  <c:v>3.6346083169788105E-4</c:v>
                </c:pt>
                <c:pt idx="9">
                  <c:v>3.5922473264863468E-2</c:v>
                </c:pt>
                <c:pt idx="10">
                  <c:v>0.22994676833023833</c:v>
                </c:pt>
                <c:pt idx="11">
                  <c:v>1.3056303766091728E-5</c:v>
                </c:pt>
                <c:pt idx="12">
                  <c:v>1.1516087359988804E-2</c:v>
                </c:pt>
                <c:pt idx="13">
                  <c:v>2.7257900760328548E-2</c:v>
                </c:pt>
                <c:pt idx="14">
                  <c:v>2.8919036541662172E-3</c:v>
                </c:pt>
                <c:pt idx="15">
                  <c:v>4.5568187029905953E-4</c:v>
                </c:pt>
                <c:pt idx="16">
                  <c:v>5.0141481663654119E-2</c:v>
                </c:pt>
                <c:pt idx="17">
                  <c:v>7.800142987208368E-2</c:v>
                </c:pt>
                <c:pt idx="18">
                  <c:v>7.1579964889398814E-2</c:v>
                </c:pt>
                <c:pt idx="19">
                  <c:v>7.8661721743672719E-5</c:v>
                </c:pt>
                <c:pt idx="20">
                  <c:v>2.8645390797858153E-5</c:v>
                </c:pt>
                <c:pt idx="21">
                  <c:v>2.6018470767787826E-3</c:v>
                </c:pt>
                <c:pt idx="22">
                  <c:v>1.7504092894252236E-4</c:v>
                </c:pt>
                <c:pt idx="23">
                  <c:v>1.6913410255881209E-4</c:v>
                </c:pt>
                <c:pt idx="24">
                  <c:v>9.6936732614505994E-7</c:v>
                </c:pt>
                <c:pt idx="25">
                  <c:v>4.6245161783407623E-4</c:v>
                </c:pt>
                <c:pt idx="26">
                  <c:v>6.8810115445834957E-3</c:v>
                </c:pt>
                <c:pt idx="27">
                  <c:v>8.0418653279956277E-3</c:v>
                </c:pt>
                <c:pt idx="28">
                  <c:v>4.5890957444396916E-7</c:v>
                </c:pt>
                <c:pt idx="29">
                  <c:v>1.3869120932712348E-4</c:v>
                </c:pt>
                <c:pt idx="30">
                  <c:v>6.4440510866164502E-4</c:v>
                </c:pt>
                <c:pt idx="31">
                  <c:v>1.6323387796083107E-5</c:v>
                </c:pt>
                <c:pt idx="32">
                  <c:v>3.8107187257716599E-2</c:v>
                </c:pt>
                <c:pt idx="34">
                  <c:v>3.3627388834577346E-4</c:v>
                </c:pt>
                <c:pt idx="35">
                  <c:v>2.0898617541733684E-3</c:v>
                </c:pt>
                <c:pt idx="36">
                  <c:v>1.1743534159243231E-3</c:v>
                </c:pt>
                <c:pt idx="37">
                  <c:v>5.3768873045202663E-2</c:v>
                </c:pt>
                <c:pt idx="38">
                  <c:v>8.280312183989968E-6</c:v>
                </c:pt>
                <c:pt idx="39">
                  <c:v>2.1227516339092324E-3</c:v>
                </c:pt>
                <c:pt idx="40">
                  <c:v>3.9209066352860155E-6</c:v>
                </c:pt>
                <c:pt idx="41">
                  <c:v>2.8601672183945416E-5</c:v>
                </c:pt>
                <c:pt idx="42">
                  <c:v>8.2358507446896791E-3</c:v>
                </c:pt>
                <c:pt idx="43">
                  <c:v>3.1762613102800545E-4</c:v>
                </c:pt>
                <c:pt idx="44">
                  <c:v>1.0844550281173013E-2</c:v>
                </c:pt>
                <c:pt idx="45">
                  <c:v>4.7136842102588235E-3</c:v>
                </c:pt>
                <c:pt idx="46">
                  <c:v>6.392906919149146E-3</c:v>
                </c:pt>
                <c:pt idx="47">
                  <c:v>2.0548034390847573E-2</c:v>
                </c:pt>
                <c:pt idx="48">
                  <c:v>1.6031746664183259E-4</c:v>
                </c:pt>
                <c:pt idx="49">
                  <c:v>4.1409308252746673E-3</c:v>
                </c:pt>
                <c:pt idx="50">
                  <c:v>4.5348435947005305E-4</c:v>
                </c:pt>
                <c:pt idx="51">
                  <c:v>8.6242537155652589E-4</c:v>
                </c:pt>
                <c:pt idx="52">
                  <c:v>2.847228568210264E-4</c:v>
                </c:pt>
                <c:pt idx="53">
                  <c:v>1.2155146664229387E-5</c:v>
                </c:pt>
                <c:pt idx="54">
                  <c:v>1.578947420361802E-6</c:v>
                </c:pt>
                <c:pt idx="55">
                  <c:v>4.5562619176837823E-6</c:v>
                </c:pt>
                <c:pt idx="56">
                  <c:v>7.8701438298550739E-7</c:v>
                </c:pt>
                <c:pt idx="57">
                  <c:v>7.6824536082687419E-5</c:v>
                </c:pt>
                <c:pt idx="58">
                  <c:v>4.631706483437578E-5</c:v>
                </c:pt>
                <c:pt idx="59">
                  <c:v>4.1816669300882153E-4</c:v>
                </c:pt>
                <c:pt idx="60">
                  <c:v>7.3939065648945533E-5</c:v>
                </c:pt>
                <c:pt idx="61">
                  <c:v>5.0059453043346832E-5</c:v>
                </c:pt>
                <c:pt idx="62">
                  <c:v>5.0002204969860181E-8</c:v>
                </c:pt>
                <c:pt idx="63">
                  <c:v>6.0024287238220412E-5</c:v>
                </c:pt>
                <c:pt idx="64">
                  <c:v>3.4678859859524561E-5</c:v>
                </c:pt>
                <c:pt idx="65">
                  <c:v>2.8372948548425326E-4</c:v>
                </c:pt>
                <c:pt idx="66">
                  <c:v>1.1935632260342438E-5</c:v>
                </c:pt>
                <c:pt idx="67">
                  <c:v>4.2329375644238084E-8</c:v>
                </c:pt>
                <c:pt idx="68">
                  <c:v>1.053440093898382E-3</c:v>
                </c:pt>
                <c:pt idx="69">
                  <c:v>1.407439448447973E-4</c:v>
                </c:pt>
                <c:pt idx="70">
                  <c:v>6.9136451784722951E-5</c:v>
                </c:pt>
                <c:pt idx="71">
                  <c:v>2.1261296141992835E-3</c:v>
                </c:pt>
                <c:pt idx="72">
                  <c:v>1.0942949862449709E-3</c:v>
                </c:pt>
                <c:pt idx="73">
                  <c:v>6.5615881098809135E-4</c:v>
                </c:pt>
                <c:pt idx="74">
                  <c:v>3.9921752595095333E-5</c:v>
                </c:pt>
                <c:pt idx="75">
                  <c:v>1.1295895214670736E-4</c:v>
                </c:pt>
                <c:pt idx="76">
                  <c:v>7.6956213702737948E-3</c:v>
                </c:pt>
                <c:pt idx="77">
                  <c:v>4.2123971146889915E-3</c:v>
                </c:pt>
                <c:pt idx="78">
                  <c:v>3.0439459099760187E-3</c:v>
                </c:pt>
                <c:pt idx="79">
                  <c:v>1.1384140645475606E-3</c:v>
                </c:pt>
                <c:pt idx="80">
                  <c:v>0.34773296357508715</c:v>
                </c:pt>
                <c:pt idx="81">
                  <c:v>0.18979674548925798</c:v>
                </c:pt>
                <c:pt idx="82">
                  <c:v>1.0177355030848669</c:v>
                </c:pt>
                <c:pt idx="83">
                  <c:v>6.9784022122487438E-2</c:v>
                </c:pt>
                <c:pt idx="84">
                  <c:v>3.4278417084030388</c:v>
                </c:pt>
                <c:pt idx="85">
                  <c:v>3.8333722845290366E-2</c:v>
                </c:pt>
                <c:pt idx="86">
                  <c:v>3.2870135033494872E-3</c:v>
                </c:pt>
                <c:pt idx="87">
                  <c:v>7.867607238581574E-2</c:v>
                </c:pt>
                <c:pt idx="88">
                  <c:v>0.13794714551525178</c:v>
                </c:pt>
                <c:pt idx="89">
                  <c:v>9.4936296115051361E-2</c:v>
                </c:pt>
                <c:pt idx="90">
                  <c:v>0.10415862453482179</c:v>
                </c:pt>
                <c:pt idx="91">
                  <c:v>0.13646175430632443</c:v>
                </c:pt>
                <c:pt idx="92">
                  <c:v>1.0105429296463408</c:v>
                </c:pt>
                <c:pt idx="93">
                  <c:v>0.29622411528363468</c:v>
                </c:pt>
                <c:pt idx="94">
                  <c:v>8.7543151299083868E-2</c:v>
                </c:pt>
                <c:pt idx="95">
                  <c:v>1.1405718700139011</c:v>
                </c:pt>
                <c:pt idx="96">
                  <c:v>0.73990596613774728</c:v>
                </c:pt>
                <c:pt idx="97">
                  <c:v>0.12879066032738593</c:v>
                </c:pt>
                <c:pt idx="98">
                  <c:v>0.26568934956980167</c:v>
                </c:pt>
                <c:pt idx="99">
                  <c:v>0.2697203002105083</c:v>
                </c:pt>
                <c:pt idx="100">
                  <c:v>0.13253412549520499</c:v>
                </c:pt>
                <c:pt idx="101">
                  <c:v>1.0039015642136135</c:v>
                </c:pt>
                <c:pt idx="102">
                  <c:v>0.9709961845259556</c:v>
                </c:pt>
                <c:pt idx="103">
                  <c:v>0.3170948410449913</c:v>
                </c:pt>
                <c:pt idx="104">
                  <c:v>0.8505942975614551</c:v>
                </c:pt>
                <c:pt idx="105">
                  <c:v>7.2317038081318686E-3</c:v>
                </c:pt>
                <c:pt idx="106">
                  <c:v>5.6079090490321684E-3</c:v>
                </c:pt>
                <c:pt idx="107">
                  <c:v>1.509140238363738</c:v>
                </c:pt>
                <c:pt idx="108">
                  <c:v>1.6257671010795945E-3</c:v>
                </c:pt>
                <c:pt idx="109">
                  <c:v>2.2676749059775909E-2</c:v>
                </c:pt>
                <c:pt idx="110">
                  <c:v>2.947502823171216E-2</c:v>
                </c:pt>
                <c:pt idx="111">
                  <c:v>0.13852161766241627</c:v>
                </c:pt>
                <c:pt idx="112">
                  <c:v>0.20642728440237756</c:v>
                </c:pt>
                <c:pt idx="113">
                  <c:v>0.93339470952656389</c:v>
                </c:pt>
                <c:pt idx="114">
                  <c:v>4.7693207025262391E-2</c:v>
                </c:pt>
                <c:pt idx="115">
                  <c:v>0.94492985271544794</c:v>
                </c:pt>
                <c:pt idx="116">
                  <c:v>4.5627822363183544E-2</c:v>
                </c:pt>
                <c:pt idx="117">
                  <c:v>2.4958829950683368E-3</c:v>
                </c:pt>
                <c:pt idx="118">
                  <c:v>4.6943762796354101E-2</c:v>
                </c:pt>
                <c:pt idx="119">
                  <c:v>8.855702132461316E-4</c:v>
                </c:pt>
                <c:pt idx="120">
                  <c:v>3.7611949331497838E-3</c:v>
                </c:pt>
              </c:numCache>
            </c:numRef>
          </c:val>
          <c:extLst>
            <c:ext xmlns:c16="http://schemas.microsoft.com/office/drawing/2014/chart" uri="{C3380CC4-5D6E-409C-BE32-E72D297353CC}">
              <c16:uniqueId val="{00000002-26F1-4869-BE4F-5C6B0686839E}"/>
            </c:ext>
          </c:extLst>
        </c:ser>
        <c:ser>
          <c:idx val="4"/>
          <c:order val="3"/>
          <c:tx>
            <c:strRef>
              <c:f>'OLYM Chart'!$I$3</c:f>
              <c:strCache>
                <c:ptCount val="1"/>
                <c:pt idx="0">
                  <c:v>Anthro_ CAN_MX_Shipping</c:v>
                </c:pt>
              </c:strCache>
            </c:strRef>
          </c:tx>
          <c:spPr>
            <a:solidFill>
              <a:srgbClr val="00B050"/>
            </a:solidFill>
            <a:ln>
              <a:noFill/>
            </a:ln>
            <a:effectLst/>
          </c:spPr>
          <c:invertIfNegative val="0"/>
          <c:cat>
            <c:numRef>
              <c:f>'OLYM Chart'!$D$4:$D$124</c:f>
              <c:numCache>
                <c:formatCode>m/d/yyyy</c:formatCode>
                <c:ptCount val="121"/>
                <c:pt idx="0">
                  <c:v>40546</c:v>
                </c:pt>
                <c:pt idx="1">
                  <c:v>40549</c:v>
                </c:pt>
                <c:pt idx="2">
                  <c:v>40552</c:v>
                </c:pt>
                <c:pt idx="3">
                  <c:v>40555</c:v>
                </c:pt>
                <c:pt idx="4">
                  <c:v>40558</c:v>
                </c:pt>
                <c:pt idx="5">
                  <c:v>40561</c:v>
                </c:pt>
                <c:pt idx="6">
                  <c:v>40564</c:v>
                </c:pt>
                <c:pt idx="7">
                  <c:v>40567</c:v>
                </c:pt>
                <c:pt idx="8">
                  <c:v>40570</c:v>
                </c:pt>
                <c:pt idx="9">
                  <c:v>40573</c:v>
                </c:pt>
                <c:pt idx="10">
                  <c:v>40576</c:v>
                </c:pt>
                <c:pt idx="11">
                  <c:v>40579</c:v>
                </c:pt>
                <c:pt idx="12">
                  <c:v>40582</c:v>
                </c:pt>
                <c:pt idx="13">
                  <c:v>40585</c:v>
                </c:pt>
                <c:pt idx="14">
                  <c:v>40588</c:v>
                </c:pt>
                <c:pt idx="15">
                  <c:v>40591</c:v>
                </c:pt>
                <c:pt idx="16">
                  <c:v>40594</c:v>
                </c:pt>
                <c:pt idx="17">
                  <c:v>40597</c:v>
                </c:pt>
                <c:pt idx="18">
                  <c:v>40600</c:v>
                </c:pt>
                <c:pt idx="19">
                  <c:v>40603</c:v>
                </c:pt>
                <c:pt idx="20">
                  <c:v>40606</c:v>
                </c:pt>
                <c:pt idx="21">
                  <c:v>40609</c:v>
                </c:pt>
                <c:pt idx="22">
                  <c:v>40612</c:v>
                </c:pt>
                <c:pt idx="23">
                  <c:v>40615</c:v>
                </c:pt>
                <c:pt idx="24">
                  <c:v>40618</c:v>
                </c:pt>
                <c:pt idx="25">
                  <c:v>40621</c:v>
                </c:pt>
                <c:pt idx="26">
                  <c:v>40624</c:v>
                </c:pt>
                <c:pt idx="27">
                  <c:v>40627</c:v>
                </c:pt>
                <c:pt idx="28">
                  <c:v>40630</c:v>
                </c:pt>
                <c:pt idx="29">
                  <c:v>40633</c:v>
                </c:pt>
                <c:pt idx="30">
                  <c:v>40636</c:v>
                </c:pt>
                <c:pt idx="31">
                  <c:v>40639</c:v>
                </c:pt>
                <c:pt idx="32">
                  <c:v>40642</c:v>
                </c:pt>
                <c:pt idx="33">
                  <c:v>40645</c:v>
                </c:pt>
                <c:pt idx="34">
                  <c:v>40648</c:v>
                </c:pt>
                <c:pt idx="35">
                  <c:v>40651</c:v>
                </c:pt>
                <c:pt idx="36">
                  <c:v>40654</c:v>
                </c:pt>
                <c:pt idx="37">
                  <c:v>40657</c:v>
                </c:pt>
                <c:pt idx="38">
                  <c:v>40660</c:v>
                </c:pt>
                <c:pt idx="39">
                  <c:v>40663</c:v>
                </c:pt>
                <c:pt idx="40">
                  <c:v>40666</c:v>
                </c:pt>
                <c:pt idx="41">
                  <c:v>40669</c:v>
                </c:pt>
                <c:pt idx="42">
                  <c:v>40672</c:v>
                </c:pt>
                <c:pt idx="43">
                  <c:v>40675</c:v>
                </c:pt>
                <c:pt idx="44">
                  <c:v>40678</c:v>
                </c:pt>
                <c:pt idx="45">
                  <c:v>40681</c:v>
                </c:pt>
                <c:pt idx="46">
                  <c:v>40684</c:v>
                </c:pt>
                <c:pt idx="47">
                  <c:v>40687</c:v>
                </c:pt>
                <c:pt idx="48">
                  <c:v>40690</c:v>
                </c:pt>
                <c:pt idx="49">
                  <c:v>40693</c:v>
                </c:pt>
                <c:pt idx="50">
                  <c:v>40696</c:v>
                </c:pt>
                <c:pt idx="51">
                  <c:v>40699</c:v>
                </c:pt>
                <c:pt idx="52">
                  <c:v>40702</c:v>
                </c:pt>
                <c:pt idx="53">
                  <c:v>40705</c:v>
                </c:pt>
                <c:pt idx="54">
                  <c:v>40708</c:v>
                </c:pt>
                <c:pt idx="55">
                  <c:v>40711</c:v>
                </c:pt>
                <c:pt idx="56">
                  <c:v>40714</c:v>
                </c:pt>
                <c:pt idx="57">
                  <c:v>40717</c:v>
                </c:pt>
                <c:pt idx="58">
                  <c:v>40720</c:v>
                </c:pt>
                <c:pt idx="59">
                  <c:v>40723</c:v>
                </c:pt>
                <c:pt idx="60">
                  <c:v>40726</c:v>
                </c:pt>
                <c:pt idx="61">
                  <c:v>40729</c:v>
                </c:pt>
                <c:pt idx="62">
                  <c:v>40732</c:v>
                </c:pt>
                <c:pt idx="63">
                  <c:v>40735</c:v>
                </c:pt>
                <c:pt idx="64">
                  <c:v>40738</c:v>
                </c:pt>
                <c:pt idx="65">
                  <c:v>40741</c:v>
                </c:pt>
                <c:pt idx="66">
                  <c:v>40744</c:v>
                </c:pt>
                <c:pt idx="67">
                  <c:v>40747</c:v>
                </c:pt>
                <c:pt idx="68">
                  <c:v>40750</c:v>
                </c:pt>
                <c:pt idx="69">
                  <c:v>40753</c:v>
                </c:pt>
                <c:pt idx="70">
                  <c:v>40756</c:v>
                </c:pt>
                <c:pt idx="71">
                  <c:v>40759</c:v>
                </c:pt>
                <c:pt idx="72">
                  <c:v>40762</c:v>
                </c:pt>
                <c:pt idx="73">
                  <c:v>40765</c:v>
                </c:pt>
                <c:pt idx="74">
                  <c:v>40768</c:v>
                </c:pt>
                <c:pt idx="75">
                  <c:v>40771</c:v>
                </c:pt>
                <c:pt idx="76">
                  <c:v>40774</c:v>
                </c:pt>
                <c:pt idx="77">
                  <c:v>40777</c:v>
                </c:pt>
                <c:pt idx="78">
                  <c:v>40780</c:v>
                </c:pt>
                <c:pt idx="79">
                  <c:v>40783</c:v>
                </c:pt>
                <c:pt idx="80">
                  <c:v>40786</c:v>
                </c:pt>
                <c:pt idx="81">
                  <c:v>40789</c:v>
                </c:pt>
                <c:pt idx="82">
                  <c:v>40792</c:v>
                </c:pt>
                <c:pt idx="83">
                  <c:v>40795</c:v>
                </c:pt>
                <c:pt idx="84">
                  <c:v>40798</c:v>
                </c:pt>
                <c:pt idx="85">
                  <c:v>40801</c:v>
                </c:pt>
                <c:pt idx="86">
                  <c:v>40804</c:v>
                </c:pt>
                <c:pt idx="87">
                  <c:v>40807</c:v>
                </c:pt>
                <c:pt idx="88">
                  <c:v>40810</c:v>
                </c:pt>
                <c:pt idx="89">
                  <c:v>40813</c:v>
                </c:pt>
                <c:pt idx="90">
                  <c:v>40816</c:v>
                </c:pt>
                <c:pt idx="91">
                  <c:v>40819</c:v>
                </c:pt>
                <c:pt idx="92">
                  <c:v>40822</c:v>
                </c:pt>
                <c:pt idx="93">
                  <c:v>40825</c:v>
                </c:pt>
                <c:pt idx="94">
                  <c:v>40828</c:v>
                </c:pt>
                <c:pt idx="95">
                  <c:v>40831</c:v>
                </c:pt>
                <c:pt idx="96">
                  <c:v>40834</c:v>
                </c:pt>
                <c:pt idx="97">
                  <c:v>40837</c:v>
                </c:pt>
                <c:pt idx="98">
                  <c:v>40840</c:v>
                </c:pt>
                <c:pt idx="99">
                  <c:v>40843</c:v>
                </c:pt>
                <c:pt idx="100">
                  <c:v>40846</c:v>
                </c:pt>
                <c:pt idx="101">
                  <c:v>40849</c:v>
                </c:pt>
                <c:pt idx="102">
                  <c:v>40852</c:v>
                </c:pt>
                <c:pt idx="103">
                  <c:v>40855</c:v>
                </c:pt>
                <c:pt idx="104">
                  <c:v>40858</c:v>
                </c:pt>
                <c:pt idx="105">
                  <c:v>40861</c:v>
                </c:pt>
                <c:pt idx="106">
                  <c:v>40864</c:v>
                </c:pt>
                <c:pt idx="107">
                  <c:v>40867</c:v>
                </c:pt>
                <c:pt idx="108">
                  <c:v>40870</c:v>
                </c:pt>
                <c:pt idx="109">
                  <c:v>40873</c:v>
                </c:pt>
                <c:pt idx="110">
                  <c:v>40876</c:v>
                </c:pt>
                <c:pt idx="111">
                  <c:v>40879</c:v>
                </c:pt>
                <c:pt idx="112">
                  <c:v>40882</c:v>
                </c:pt>
                <c:pt idx="113">
                  <c:v>40885</c:v>
                </c:pt>
                <c:pt idx="114">
                  <c:v>40888</c:v>
                </c:pt>
                <c:pt idx="115">
                  <c:v>40891</c:v>
                </c:pt>
                <c:pt idx="116">
                  <c:v>40894</c:v>
                </c:pt>
                <c:pt idx="117">
                  <c:v>40897</c:v>
                </c:pt>
                <c:pt idx="118">
                  <c:v>40900</c:v>
                </c:pt>
                <c:pt idx="119">
                  <c:v>40903</c:v>
                </c:pt>
                <c:pt idx="120">
                  <c:v>40906</c:v>
                </c:pt>
              </c:numCache>
            </c:numRef>
          </c:cat>
          <c:val>
            <c:numRef>
              <c:f>'OLYM Chart'!$I$4:$I$124</c:f>
              <c:numCache>
                <c:formatCode>General</c:formatCode>
                <c:ptCount val="121"/>
                <c:pt idx="0">
                  <c:v>4.7186845350958224</c:v>
                </c:pt>
                <c:pt idx="1">
                  <c:v>9.2685505138707464E-2</c:v>
                </c:pt>
                <c:pt idx="2">
                  <c:v>0.94228990114119049</c:v>
                </c:pt>
                <c:pt idx="3">
                  <c:v>0.1114389261490409</c:v>
                </c:pt>
                <c:pt idx="4">
                  <c:v>0.25754449980749378</c:v>
                </c:pt>
                <c:pt idx="5">
                  <c:v>0.25508135514392088</c:v>
                </c:pt>
                <c:pt idx="6">
                  <c:v>0.29996504964041887</c:v>
                </c:pt>
                <c:pt idx="7">
                  <c:v>6.4368893556086881E-2</c:v>
                </c:pt>
                <c:pt idx="8">
                  <c:v>0.46610669194736754</c:v>
                </c:pt>
                <c:pt idx="9">
                  <c:v>1.6997939972917475</c:v>
                </c:pt>
                <c:pt idx="10">
                  <c:v>2.1996066154841167</c:v>
                </c:pt>
                <c:pt idx="11">
                  <c:v>0.35021717310239842</c:v>
                </c:pt>
                <c:pt idx="12">
                  <c:v>1.7363277196952225</c:v>
                </c:pt>
                <c:pt idx="13">
                  <c:v>1.2481426531616</c:v>
                </c:pt>
                <c:pt idx="14">
                  <c:v>2.0152515723885961E-2</c:v>
                </c:pt>
                <c:pt idx="15">
                  <c:v>0.24717988151020306</c:v>
                </c:pt>
                <c:pt idx="16">
                  <c:v>1.2207250153122522</c:v>
                </c:pt>
                <c:pt idx="17">
                  <c:v>1.0284344795251641</c:v>
                </c:pt>
                <c:pt idx="18">
                  <c:v>2.0215992136356147</c:v>
                </c:pt>
                <c:pt idx="19">
                  <c:v>7.4349725922450718E-2</c:v>
                </c:pt>
                <c:pt idx="20">
                  <c:v>7.9327631686668731E-2</c:v>
                </c:pt>
                <c:pt idx="21">
                  <c:v>5.5590591049400446</c:v>
                </c:pt>
                <c:pt idx="22">
                  <c:v>5.45601329890361E-2</c:v>
                </c:pt>
                <c:pt idx="23">
                  <c:v>2.071851076927024E-2</c:v>
                </c:pt>
                <c:pt idx="24">
                  <c:v>0.17484618445157044</c:v>
                </c:pt>
                <c:pt idx="25">
                  <c:v>0.9121536670445578</c:v>
                </c:pt>
                <c:pt idx="26">
                  <c:v>0.49221369972721057</c:v>
                </c:pt>
                <c:pt idx="27">
                  <c:v>0.40786641187178502</c:v>
                </c:pt>
                <c:pt idx="28">
                  <c:v>0.25678015220308581</c:v>
                </c:pt>
                <c:pt idx="29">
                  <c:v>0.44586318167890826</c:v>
                </c:pt>
                <c:pt idx="30">
                  <c:v>0.58191801075441896</c:v>
                </c:pt>
                <c:pt idx="31">
                  <c:v>0.22348707045772268</c:v>
                </c:pt>
                <c:pt idx="32">
                  <c:v>2.9312163785440375</c:v>
                </c:pt>
                <c:pt idx="34">
                  <c:v>0.46253010149072538</c:v>
                </c:pt>
                <c:pt idx="35">
                  <c:v>2.1274731021645632</c:v>
                </c:pt>
                <c:pt idx="36">
                  <c:v>1.0867093899408713</c:v>
                </c:pt>
                <c:pt idx="37">
                  <c:v>4.5504445633235049</c:v>
                </c:pt>
                <c:pt idx="38">
                  <c:v>0.23033640069196648</c:v>
                </c:pt>
                <c:pt idx="39">
                  <c:v>3.9131220752471165</c:v>
                </c:pt>
                <c:pt idx="40">
                  <c:v>0.95233150293666669</c:v>
                </c:pt>
                <c:pt idx="41">
                  <c:v>0.29261691452841493</c:v>
                </c:pt>
                <c:pt idx="42">
                  <c:v>2.1518633536684013</c:v>
                </c:pt>
                <c:pt idx="43">
                  <c:v>0.44840797966424267</c:v>
                </c:pt>
                <c:pt idx="44">
                  <c:v>0.71057694795607695</c:v>
                </c:pt>
                <c:pt idx="45">
                  <c:v>3.7113235461655094</c:v>
                </c:pt>
                <c:pt idx="46">
                  <c:v>1.4099398840018487</c:v>
                </c:pt>
                <c:pt idx="47">
                  <c:v>6.1700763579616558</c:v>
                </c:pt>
                <c:pt idx="48">
                  <c:v>0.26424142401959988</c:v>
                </c:pt>
                <c:pt idx="49">
                  <c:v>2.3707985871147073</c:v>
                </c:pt>
                <c:pt idx="50">
                  <c:v>1.5411548369781198</c:v>
                </c:pt>
                <c:pt idx="51">
                  <c:v>2.8769989038081532</c:v>
                </c:pt>
                <c:pt idx="52">
                  <c:v>1.6724842235780637</c:v>
                </c:pt>
                <c:pt idx="53">
                  <c:v>3.9868601689053489</c:v>
                </c:pt>
                <c:pt idx="54">
                  <c:v>0.24528771736483918</c:v>
                </c:pt>
                <c:pt idx="55">
                  <c:v>2.9794297991911951</c:v>
                </c:pt>
                <c:pt idx="56">
                  <c:v>1.5445820693174257</c:v>
                </c:pt>
                <c:pt idx="57">
                  <c:v>0.42129236144269794</c:v>
                </c:pt>
                <c:pt idx="58">
                  <c:v>3.9312343489956638</c:v>
                </c:pt>
                <c:pt idx="59">
                  <c:v>0.15465719082087695</c:v>
                </c:pt>
                <c:pt idx="60">
                  <c:v>1.4666211769492055</c:v>
                </c:pt>
                <c:pt idx="61">
                  <c:v>1.1664695966209022</c:v>
                </c:pt>
                <c:pt idx="62">
                  <c:v>0.44424549503413491</c:v>
                </c:pt>
                <c:pt idx="63">
                  <c:v>2.2594122077569012</c:v>
                </c:pt>
                <c:pt idx="64">
                  <c:v>0.80856295628083741</c:v>
                </c:pt>
                <c:pt idx="65">
                  <c:v>1.2846635828418669</c:v>
                </c:pt>
                <c:pt idx="66">
                  <c:v>0.41145746581368192</c:v>
                </c:pt>
                <c:pt idx="67">
                  <c:v>3.1164901507964524</c:v>
                </c:pt>
                <c:pt idx="68">
                  <c:v>0.48258243569699255</c:v>
                </c:pt>
                <c:pt idx="69">
                  <c:v>5.8772636037177399</c:v>
                </c:pt>
                <c:pt idx="70">
                  <c:v>2.5356700189828554</c:v>
                </c:pt>
                <c:pt idx="71">
                  <c:v>3.7851646243476438</c:v>
                </c:pt>
                <c:pt idx="72">
                  <c:v>8.304870241100625</c:v>
                </c:pt>
                <c:pt idx="73">
                  <c:v>5.730171611522719</c:v>
                </c:pt>
                <c:pt idx="74">
                  <c:v>5.5094376465627848</c:v>
                </c:pt>
                <c:pt idx="75">
                  <c:v>6.4196285788040424</c:v>
                </c:pt>
                <c:pt idx="76">
                  <c:v>4.9630277580043058</c:v>
                </c:pt>
                <c:pt idx="77">
                  <c:v>1.9071452849184376</c:v>
                </c:pt>
                <c:pt idx="78">
                  <c:v>8.7471937392350565</c:v>
                </c:pt>
                <c:pt idx="79">
                  <c:v>6.2129964779821121</c:v>
                </c:pt>
                <c:pt idx="80">
                  <c:v>6.856964177143194</c:v>
                </c:pt>
                <c:pt idx="81">
                  <c:v>5.7092341690492354</c:v>
                </c:pt>
                <c:pt idx="82">
                  <c:v>3.56504087846481</c:v>
                </c:pt>
                <c:pt idx="83">
                  <c:v>2.3615885380935655</c:v>
                </c:pt>
                <c:pt idx="84">
                  <c:v>8.0536672439581132</c:v>
                </c:pt>
                <c:pt idx="85">
                  <c:v>5.4419501861045161</c:v>
                </c:pt>
                <c:pt idx="86">
                  <c:v>1.8829223858531743</c:v>
                </c:pt>
                <c:pt idx="87">
                  <c:v>1.0094315087327461</c:v>
                </c:pt>
                <c:pt idx="88">
                  <c:v>0.91440803492198086</c:v>
                </c:pt>
                <c:pt idx="89">
                  <c:v>0.62781330468679031</c:v>
                </c:pt>
                <c:pt idx="90">
                  <c:v>1.4793892126621078</c:v>
                </c:pt>
                <c:pt idx="91">
                  <c:v>0.20700531786231161</c:v>
                </c:pt>
                <c:pt idx="92">
                  <c:v>1.9213264037645847</c:v>
                </c:pt>
                <c:pt idx="93">
                  <c:v>1.2721219207201759</c:v>
                </c:pt>
                <c:pt idx="94">
                  <c:v>0.59733805008286212</c:v>
                </c:pt>
                <c:pt idx="95">
                  <c:v>3.5052775826891489</c:v>
                </c:pt>
                <c:pt idx="96">
                  <c:v>3.2337463110720548</c:v>
                </c:pt>
                <c:pt idx="97">
                  <c:v>4.7186845350958224</c:v>
                </c:pt>
                <c:pt idx="98">
                  <c:v>1.2489214128775705</c:v>
                </c:pt>
                <c:pt idx="99">
                  <c:v>3.1292241264415721</c:v>
                </c:pt>
                <c:pt idx="100">
                  <c:v>0.45343844651324083</c:v>
                </c:pt>
                <c:pt idx="101">
                  <c:v>0.56272270744417441</c:v>
                </c:pt>
                <c:pt idx="102">
                  <c:v>1.6408990570137398</c:v>
                </c:pt>
                <c:pt idx="103">
                  <c:v>0.49572971991135106</c:v>
                </c:pt>
                <c:pt idx="104">
                  <c:v>0.79324845595723559</c:v>
                </c:pt>
                <c:pt idx="105">
                  <c:v>0.21419671101196527</c:v>
                </c:pt>
                <c:pt idx="106">
                  <c:v>8.3499028041764442E-2</c:v>
                </c:pt>
                <c:pt idx="107">
                  <c:v>4.7010393593132207</c:v>
                </c:pt>
                <c:pt idx="108">
                  <c:v>0.32261518569691211</c:v>
                </c:pt>
                <c:pt idx="109">
                  <c:v>4.9969462324141366E-2</c:v>
                </c:pt>
                <c:pt idx="110">
                  <c:v>0.58527847932457155</c:v>
                </c:pt>
                <c:pt idx="111">
                  <c:v>2.2936773788101967</c:v>
                </c:pt>
                <c:pt idx="112">
                  <c:v>2.4847046958697829</c:v>
                </c:pt>
                <c:pt idx="113">
                  <c:v>3.7203040412074366</c:v>
                </c:pt>
                <c:pt idx="114">
                  <c:v>1.1422142748177215</c:v>
                </c:pt>
                <c:pt idx="115">
                  <c:v>2.074543643907226</c:v>
                </c:pt>
                <c:pt idx="116">
                  <c:v>0.77128053555266163</c:v>
                </c:pt>
                <c:pt idx="117">
                  <c:v>1.0617694952256187</c:v>
                </c:pt>
                <c:pt idx="118">
                  <c:v>0.36331808565669821</c:v>
                </c:pt>
                <c:pt idx="119">
                  <c:v>7.5937960118200171E-2</c:v>
                </c:pt>
                <c:pt idx="120">
                  <c:v>2.4487409493578752E-2</c:v>
                </c:pt>
              </c:numCache>
            </c:numRef>
          </c:val>
          <c:extLst>
            <c:ext xmlns:c16="http://schemas.microsoft.com/office/drawing/2014/chart" uri="{C3380CC4-5D6E-409C-BE32-E72D297353CC}">
              <c16:uniqueId val="{00000003-26F1-4869-BE4F-5C6B0686839E}"/>
            </c:ext>
          </c:extLst>
        </c:ser>
        <c:ser>
          <c:idx val="5"/>
          <c:order val="4"/>
          <c:tx>
            <c:strRef>
              <c:f>'OLYM Chart'!$J$3</c:f>
              <c:strCache>
                <c:ptCount val="1"/>
                <c:pt idx="0">
                  <c:v>US_Anthro</c:v>
                </c:pt>
              </c:strCache>
            </c:strRef>
          </c:tx>
          <c:spPr>
            <a:solidFill>
              <a:srgbClr val="C00000"/>
            </a:solidFill>
            <a:ln>
              <a:noFill/>
            </a:ln>
            <a:effectLst/>
          </c:spPr>
          <c:invertIfNegative val="0"/>
          <c:cat>
            <c:numRef>
              <c:f>'OLYM Chart'!$D$4:$D$124</c:f>
              <c:numCache>
                <c:formatCode>m/d/yyyy</c:formatCode>
                <c:ptCount val="121"/>
                <c:pt idx="0">
                  <c:v>40546</c:v>
                </c:pt>
                <c:pt idx="1">
                  <c:v>40549</c:v>
                </c:pt>
                <c:pt idx="2">
                  <c:v>40552</c:v>
                </c:pt>
                <c:pt idx="3">
                  <c:v>40555</c:v>
                </c:pt>
                <c:pt idx="4">
                  <c:v>40558</c:v>
                </c:pt>
                <c:pt idx="5">
                  <c:v>40561</c:v>
                </c:pt>
                <c:pt idx="6">
                  <c:v>40564</c:v>
                </c:pt>
                <c:pt idx="7">
                  <c:v>40567</c:v>
                </c:pt>
                <c:pt idx="8">
                  <c:v>40570</c:v>
                </c:pt>
                <c:pt idx="9">
                  <c:v>40573</c:v>
                </c:pt>
                <c:pt idx="10">
                  <c:v>40576</c:v>
                </c:pt>
                <c:pt idx="11">
                  <c:v>40579</c:v>
                </c:pt>
                <c:pt idx="12">
                  <c:v>40582</c:v>
                </c:pt>
                <c:pt idx="13">
                  <c:v>40585</c:v>
                </c:pt>
                <c:pt idx="14">
                  <c:v>40588</c:v>
                </c:pt>
                <c:pt idx="15">
                  <c:v>40591</c:v>
                </c:pt>
                <c:pt idx="16">
                  <c:v>40594</c:v>
                </c:pt>
                <c:pt idx="17">
                  <c:v>40597</c:v>
                </c:pt>
                <c:pt idx="18">
                  <c:v>40600</c:v>
                </c:pt>
                <c:pt idx="19">
                  <c:v>40603</c:v>
                </c:pt>
                <c:pt idx="20">
                  <c:v>40606</c:v>
                </c:pt>
                <c:pt idx="21">
                  <c:v>40609</c:v>
                </c:pt>
                <c:pt idx="22">
                  <c:v>40612</c:v>
                </c:pt>
                <c:pt idx="23">
                  <c:v>40615</c:v>
                </c:pt>
                <c:pt idx="24">
                  <c:v>40618</c:v>
                </c:pt>
                <c:pt idx="25">
                  <c:v>40621</c:v>
                </c:pt>
                <c:pt idx="26">
                  <c:v>40624</c:v>
                </c:pt>
                <c:pt idx="27">
                  <c:v>40627</c:v>
                </c:pt>
                <c:pt idx="28">
                  <c:v>40630</c:v>
                </c:pt>
                <c:pt idx="29">
                  <c:v>40633</c:v>
                </c:pt>
                <c:pt idx="30">
                  <c:v>40636</c:v>
                </c:pt>
                <c:pt idx="31">
                  <c:v>40639</c:v>
                </c:pt>
                <c:pt idx="32">
                  <c:v>40642</c:v>
                </c:pt>
                <c:pt idx="33">
                  <c:v>40645</c:v>
                </c:pt>
                <c:pt idx="34">
                  <c:v>40648</c:v>
                </c:pt>
                <c:pt idx="35">
                  <c:v>40651</c:v>
                </c:pt>
                <c:pt idx="36">
                  <c:v>40654</c:v>
                </c:pt>
                <c:pt idx="37">
                  <c:v>40657</c:v>
                </c:pt>
                <c:pt idx="38">
                  <c:v>40660</c:v>
                </c:pt>
                <c:pt idx="39">
                  <c:v>40663</c:v>
                </c:pt>
                <c:pt idx="40">
                  <c:v>40666</c:v>
                </c:pt>
                <c:pt idx="41">
                  <c:v>40669</c:v>
                </c:pt>
                <c:pt idx="42">
                  <c:v>40672</c:v>
                </c:pt>
                <c:pt idx="43">
                  <c:v>40675</c:v>
                </c:pt>
                <c:pt idx="44">
                  <c:v>40678</c:v>
                </c:pt>
                <c:pt idx="45">
                  <c:v>40681</c:v>
                </c:pt>
                <c:pt idx="46">
                  <c:v>40684</c:v>
                </c:pt>
                <c:pt idx="47">
                  <c:v>40687</c:v>
                </c:pt>
                <c:pt idx="48">
                  <c:v>40690</c:v>
                </c:pt>
                <c:pt idx="49">
                  <c:v>40693</c:v>
                </c:pt>
                <c:pt idx="50">
                  <c:v>40696</c:v>
                </c:pt>
                <c:pt idx="51">
                  <c:v>40699</c:v>
                </c:pt>
                <c:pt idx="52">
                  <c:v>40702</c:v>
                </c:pt>
                <c:pt idx="53">
                  <c:v>40705</c:v>
                </c:pt>
                <c:pt idx="54">
                  <c:v>40708</c:v>
                </c:pt>
                <c:pt idx="55">
                  <c:v>40711</c:v>
                </c:pt>
                <c:pt idx="56">
                  <c:v>40714</c:v>
                </c:pt>
                <c:pt idx="57">
                  <c:v>40717</c:v>
                </c:pt>
                <c:pt idx="58">
                  <c:v>40720</c:v>
                </c:pt>
                <c:pt idx="59">
                  <c:v>40723</c:v>
                </c:pt>
                <c:pt idx="60">
                  <c:v>40726</c:v>
                </c:pt>
                <c:pt idx="61">
                  <c:v>40729</c:v>
                </c:pt>
                <c:pt idx="62">
                  <c:v>40732</c:v>
                </c:pt>
                <c:pt idx="63">
                  <c:v>40735</c:v>
                </c:pt>
                <c:pt idx="64">
                  <c:v>40738</c:v>
                </c:pt>
                <c:pt idx="65">
                  <c:v>40741</c:v>
                </c:pt>
                <c:pt idx="66">
                  <c:v>40744</c:v>
                </c:pt>
                <c:pt idx="67">
                  <c:v>40747</c:v>
                </c:pt>
                <c:pt idx="68">
                  <c:v>40750</c:v>
                </c:pt>
                <c:pt idx="69">
                  <c:v>40753</c:v>
                </c:pt>
                <c:pt idx="70">
                  <c:v>40756</c:v>
                </c:pt>
                <c:pt idx="71">
                  <c:v>40759</c:v>
                </c:pt>
                <c:pt idx="72">
                  <c:v>40762</c:v>
                </c:pt>
                <c:pt idx="73">
                  <c:v>40765</c:v>
                </c:pt>
                <c:pt idx="74">
                  <c:v>40768</c:v>
                </c:pt>
                <c:pt idx="75">
                  <c:v>40771</c:v>
                </c:pt>
                <c:pt idx="76">
                  <c:v>40774</c:v>
                </c:pt>
                <c:pt idx="77">
                  <c:v>40777</c:v>
                </c:pt>
                <c:pt idx="78">
                  <c:v>40780</c:v>
                </c:pt>
                <c:pt idx="79">
                  <c:v>40783</c:v>
                </c:pt>
                <c:pt idx="80">
                  <c:v>40786</c:v>
                </c:pt>
                <c:pt idx="81">
                  <c:v>40789</c:v>
                </c:pt>
                <c:pt idx="82">
                  <c:v>40792</c:v>
                </c:pt>
                <c:pt idx="83">
                  <c:v>40795</c:v>
                </c:pt>
                <c:pt idx="84">
                  <c:v>40798</c:v>
                </c:pt>
                <c:pt idx="85">
                  <c:v>40801</c:v>
                </c:pt>
                <c:pt idx="86">
                  <c:v>40804</c:v>
                </c:pt>
                <c:pt idx="87">
                  <c:v>40807</c:v>
                </c:pt>
                <c:pt idx="88">
                  <c:v>40810</c:v>
                </c:pt>
                <c:pt idx="89">
                  <c:v>40813</c:v>
                </c:pt>
                <c:pt idx="90">
                  <c:v>40816</c:v>
                </c:pt>
                <c:pt idx="91">
                  <c:v>40819</c:v>
                </c:pt>
                <c:pt idx="92">
                  <c:v>40822</c:v>
                </c:pt>
                <c:pt idx="93">
                  <c:v>40825</c:v>
                </c:pt>
                <c:pt idx="94">
                  <c:v>40828</c:v>
                </c:pt>
                <c:pt idx="95">
                  <c:v>40831</c:v>
                </c:pt>
                <c:pt idx="96">
                  <c:v>40834</c:v>
                </c:pt>
                <c:pt idx="97">
                  <c:v>40837</c:v>
                </c:pt>
                <c:pt idx="98">
                  <c:v>40840</c:v>
                </c:pt>
                <c:pt idx="99">
                  <c:v>40843</c:v>
                </c:pt>
                <c:pt idx="100">
                  <c:v>40846</c:v>
                </c:pt>
                <c:pt idx="101">
                  <c:v>40849</c:v>
                </c:pt>
                <c:pt idx="102">
                  <c:v>40852</c:v>
                </c:pt>
                <c:pt idx="103">
                  <c:v>40855</c:v>
                </c:pt>
                <c:pt idx="104">
                  <c:v>40858</c:v>
                </c:pt>
                <c:pt idx="105">
                  <c:v>40861</c:v>
                </c:pt>
                <c:pt idx="106">
                  <c:v>40864</c:v>
                </c:pt>
                <c:pt idx="107">
                  <c:v>40867</c:v>
                </c:pt>
                <c:pt idx="108">
                  <c:v>40870</c:v>
                </c:pt>
                <c:pt idx="109">
                  <c:v>40873</c:v>
                </c:pt>
                <c:pt idx="110">
                  <c:v>40876</c:v>
                </c:pt>
                <c:pt idx="111">
                  <c:v>40879</c:v>
                </c:pt>
                <c:pt idx="112">
                  <c:v>40882</c:v>
                </c:pt>
                <c:pt idx="113">
                  <c:v>40885</c:v>
                </c:pt>
                <c:pt idx="114">
                  <c:v>40888</c:v>
                </c:pt>
                <c:pt idx="115">
                  <c:v>40891</c:v>
                </c:pt>
                <c:pt idx="116">
                  <c:v>40894</c:v>
                </c:pt>
                <c:pt idx="117">
                  <c:v>40897</c:v>
                </c:pt>
                <c:pt idx="118">
                  <c:v>40900</c:v>
                </c:pt>
                <c:pt idx="119">
                  <c:v>40903</c:v>
                </c:pt>
                <c:pt idx="120">
                  <c:v>40906</c:v>
                </c:pt>
              </c:numCache>
            </c:numRef>
          </c:cat>
          <c:val>
            <c:numRef>
              <c:f>'OLYM Chart'!$J$4:$J$124</c:f>
              <c:numCache>
                <c:formatCode>General</c:formatCode>
                <c:ptCount val="121"/>
                <c:pt idx="0">
                  <c:v>3.673794025912188</c:v>
                </c:pt>
                <c:pt idx="1">
                  <c:v>0.16572573416321534</c:v>
                </c:pt>
                <c:pt idx="2">
                  <c:v>0.97268460387364952</c:v>
                </c:pt>
                <c:pt idx="3">
                  <c:v>0.24433681136443486</c:v>
                </c:pt>
                <c:pt idx="4">
                  <c:v>0.52607438294361275</c:v>
                </c:pt>
                <c:pt idx="5">
                  <c:v>0.30186578356166333</c:v>
                </c:pt>
                <c:pt idx="6">
                  <c:v>0.27505425778067266</c:v>
                </c:pt>
                <c:pt idx="7">
                  <c:v>0.14107954070750714</c:v>
                </c:pt>
                <c:pt idx="8">
                  <c:v>0.6959171839203766</c:v>
                </c:pt>
                <c:pt idx="9">
                  <c:v>0.45950221886997078</c:v>
                </c:pt>
                <c:pt idx="10">
                  <c:v>1.8669910249542054</c:v>
                </c:pt>
                <c:pt idx="11">
                  <c:v>0.3608001572156892</c:v>
                </c:pt>
                <c:pt idx="12">
                  <c:v>0.66983886589643471</c:v>
                </c:pt>
                <c:pt idx="13">
                  <c:v>2.0601652915451374</c:v>
                </c:pt>
                <c:pt idx="14">
                  <c:v>0.11618804699383042</c:v>
                </c:pt>
                <c:pt idx="15">
                  <c:v>0.37360191097021733</c:v>
                </c:pt>
                <c:pt idx="16">
                  <c:v>0.80751032913617915</c:v>
                </c:pt>
                <c:pt idx="17">
                  <c:v>1.1910581262987061</c:v>
                </c:pt>
                <c:pt idx="18">
                  <c:v>1.4866559978309628</c:v>
                </c:pt>
                <c:pt idx="19">
                  <c:v>0.72434805049186823</c:v>
                </c:pt>
                <c:pt idx="20">
                  <c:v>0.27470125888577096</c:v>
                </c:pt>
                <c:pt idx="21">
                  <c:v>4.8565269334898291</c:v>
                </c:pt>
                <c:pt idx="22">
                  <c:v>6.8894074047471443E-2</c:v>
                </c:pt>
                <c:pt idx="23">
                  <c:v>0.24112881294791208</c:v>
                </c:pt>
                <c:pt idx="24">
                  <c:v>0.18337522487505969</c:v>
                </c:pt>
                <c:pt idx="25">
                  <c:v>2.8419566844823598</c:v>
                </c:pt>
                <c:pt idx="26">
                  <c:v>0.85609814538330342</c:v>
                </c:pt>
                <c:pt idx="27">
                  <c:v>0.63973454429051479</c:v>
                </c:pt>
                <c:pt idx="28">
                  <c:v>0.47585036523707996</c:v>
                </c:pt>
                <c:pt idx="29">
                  <c:v>0.19734822458180609</c:v>
                </c:pt>
                <c:pt idx="30">
                  <c:v>0.86469655297598902</c:v>
                </c:pt>
                <c:pt idx="31">
                  <c:v>0.15236104654920188</c:v>
                </c:pt>
                <c:pt idx="32">
                  <c:v>1.8134884360658836</c:v>
                </c:pt>
                <c:pt idx="34">
                  <c:v>1.6383808925953025</c:v>
                </c:pt>
                <c:pt idx="35">
                  <c:v>0.98712755006965869</c:v>
                </c:pt>
                <c:pt idx="36">
                  <c:v>0.44740929188082906</c:v>
                </c:pt>
                <c:pt idx="37">
                  <c:v>4.4601654769972905</c:v>
                </c:pt>
                <c:pt idx="38">
                  <c:v>0.34276036838248997</c:v>
                </c:pt>
                <c:pt idx="39">
                  <c:v>1.6776053666405848</c:v>
                </c:pt>
                <c:pt idx="40">
                  <c:v>0.66265505417123227</c:v>
                </c:pt>
                <c:pt idx="41">
                  <c:v>0.17072324064288866</c:v>
                </c:pt>
                <c:pt idx="42">
                  <c:v>0.86410976081677371</c:v>
                </c:pt>
                <c:pt idx="43">
                  <c:v>1.0306708392400943</c:v>
                </c:pt>
                <c:pt idx="44">
                  <c:v>0.39340945816359102</c:v>
                </c:pt>
                <c:pt idx="45">
                  <c:v>1.0377759102436175</c:v>
                </c:pt>
                <c:pt idx="46">
                  <c:v>0.63303478521625212</c:v>
                </c:pt>
                <c:pt idx="47">
                  <c:v>4.8922581700760466</c:v>
                </c:pt>
                <c:pt idx="48">
                  <c:v>0.25490940355988739</c:v>
                </c:pt>
                <c:pt idx="49">
                  <c:v>1.754023660152723</c:v>
                </c:pt>
                <c:pt idx="50">
                  <c:v>0.68164405708341824</c:v>
                </c:pt>
                <c:pt idx="51">
                  <c:v>1.0181594763877351</c:v>
                </c:pt>
                <c:pt idx="52">
                  <c:v>0.62267622843240567</c:v>
                </c:pt>
                <c:pt idx="53">
                  <c:v>1.0900977906171945</c:v>
                </c:pt>
                <c:pt idx="54">
                  <c:v>0.10887922824376535</c:v>
                </c:pt>
                <c:pt idx="55">
                  <c:v>1.5072833724056991</c:v>
                </c:pt>
                <c:pt idx="56">
                  <c:v>0.96655029850267227</c:v>
                </c:pt>
                <c:pt idx="57">
                  <c:v>0.16265867277443063</c:v>
                </c:pt>
                <c:pt idx="58">
                  <c:v>2.5787160420268944</c:v>
                </c:pt>
                <c:pt idx="59">
                  <c:v>5.9554934592632447E-2</c:v>
                </c:pt>
                <c:pt idx="60">
                  <c:v>0.98843478712965738</c:v>
                </c:pt>
                <c:pt idx="61">
                  <c:v>0.38850774942744282</c:v>
                </c:pt>
                <c:pt idx="62">
                  <c:v>0.2016320559172691</c:v>
                </c:pt>
                <c:pt idx="63">
                  <c:v>0.9650141979975746</c:v>
                </c:pt>
                <c:pt idx="64">
                  <c:v>0.74549483796660154</c:v>
                </c:pt>
                <c:pt idx="65">
                  <c:v>1.0096873895845011</c:v>
                </c:pt>
                <c:pt idx="66">
                  <c:v>0.11513277537854488</c:v>
                </c:pt>
                <c:pt idx="67">
                  <c:v>1.8103668393863226</c:v>
                </c:pt>
                <c:pt idx="68">
                  <c:v>0.12782546841485282</c:v>
                </c:pt>
                <c:pt idx="69">
                  <c:v>2.1862392080997259</c:v>
                </c:pt>
                <c:pt idx="70">
                  <c:v>0.90693302268327436</c:v>
                </c:pt>
                <c:pt idx="71">
                  <c:v>1.498781672268432</c:v>
                </c:pt>
                <c:pt idx="72">
                  <c:v>3.4794470922813403</c:v>
                </c:pt>
                <c:pt idx="73">
                  <c:v>2.0992748636708325</c:v>
                </c:pt>
                <c:pt idx="74">
                  <c:v>2.2227237814238148</c:v>
                </c:pt>
                <c:pt idx="75">
                  <c:v>2.5751614555727809</c:v>
                </c:pt>
                <c:pt idx="76">
                  <c:v>1.928356910614299</c:v>
                </c:pt>
                <c:pt idx="77">
                  <c:v>1.6585252097701775</c:v>
                </c:pt>
                <c:pt idx="78">
                  <c:v>4.6959480420802491</c:v>
                </c:pt>
                <c:pt idx="79">
                  <c:v>2.024444419709333</c:v>
                </c:pt>
                <c:pt idx="80">
                  <c:v>3.5605828302337335</c:v>
                </c:pt>
                <c:pt idx="81">
                  <c:v>1.9166863818621998</c:v>
                </c:pt>
                <c:pt idx="82">
                  <c:v>2.3203178192024327</c:v>
                </c:pt>
                <c:pt idx="83">
                  <c:v>0.84608246716874724</c:v>
                </c:pt>
                <c:pt idx="84">
                  <c:v>5.2142316397329243</c:v>
                </c:pt>
                <c:pt idx="85">
                  <c:v>1.5147255238703177</c:v>
                </c:pt>
                <c:pt idx="86">
                  <c:v>1.472497426230454</c:v>
                </c:pt>
                <c:pt idx="87">
                  <c:v>2.2452947774843022</c:v>
                </c:pt>
                <c:pt idx="88">
                  <c:v>0.86535014892684636</c:v>
                </c:pt>
                <c:pt idx="89">
                  <c:v>0.61523124559506814</c:v>
                </c:pt>
                <c:pt idx="90">
                  <c:v>1.1953895533943004</c:v>
                </c:pt>
                <c:pt idx="91">
                  <c:v>1.0742412974835089</c:v>
                </c:pt>
                <c:pt idx="92">
                  <c:v>1.2774608411574762</c:v>
                </c:pt>
                <c:pt idx="93">
                  <c:v>1.1723692143517952</c:v>
                </c:pt>
                <c:pt idx="94">
                  <c:v>0.69489998439605005</c:v>
                </c:pt>
                <c:pt idx="95">
                  <c:v>1.4584395465829532</c:v>
                </c:pt>
                <c:pt idx="96">
                  <c:v>1.9460798679588724</c:v>
                </c:pt>
                <c:pt idx="97">
                  <c:v>0.97086494992447769</c:v>
                </c:pt>
                <c:pt idx="98">
                  <c:v>0.63029667615780305</c:v>
                </c:pt>
                <c:pt idx="99">
                  <c:v>2.2191821218663086</c:v>
                </c:pt>
                <c:pt idx="100">
                  <c:v>0.80259474551631649</c:v>
                </c:pt>
                <c:pt idx="101">
                  <c:v>1.0782083895377681</c:v>
                </c:pt>
                <c:pt idx="102">
                  <c:v>2.2497265377533315</c:v>
                </c:pt>
                <c:pt idx="103">
                  <c:v>1.0532798294659693</c:v>
                </c:pt>
                <c:pt idx="104">
                  <c:v>1.3984165720814237</c:v>
                </c:pt>
                <c:pt idx="105">
                  <c:v>9.7590635484989169E-2</c:v>
                </c:pt>
                <c:pt idx="106">
                  <c:v>0.17980775522150585</c:v>
                </c:pt>
                <c:pt idx="107">
                  <c:v>3.614208069909195</c:v>
                </c:pt>
                <c:pt idx="108">
                  <c:v>0.29518362640882106</c:v>
                </c:pt>
                <c:pt idx="109">
                  <c:v>0.24453678089745154</c:v>
                </c:pt>
                <c:pt idx="110">
                  <c:v>2.937562851274381</c:v>
                </c:pt>
                <c:pt idx="111">
                  <c:v>1.2434172182258851</c:v>
                </c:pt>
                <c:pt idx="112">
                  <c:v>1.6595722478602903</c:v>
                </c:pt>
                <c:pt idx="113">
                  <c:v>1.2235132589697506</c:v>
                </c:pt>
                <c:pt idx="114">
                  <c:v>0.49416519495176797</c:v>
                </c:pt>
                <c:pt idx="115">
                  <c:v>4.0274283118018301</c:v>
                </c:pt>
                <c:pt idx="116">
                  <c:v>1.5507311490094011</c:v>
                </c:pt>
                <c:pt idx="117">
                  <c:v>1.344125039811495</c:v>
                </c:pt>
                <c:pt idx="118">
                  <c:v>1.3923592660276971</c:v>
                </c:pt>
                <c:pt idx="119">
                  <c:v>0.33336067980148654</c:v>
                </c:pt>
                <c:pt idx="120">
                  <c:v>0.41214750549922835</c:v>
                </c:pt>
              </c:numCache>
            </c:numRef>
          </c:val>
          <c:extLst>
            <c:ext xmlns:c16="http://schemas.microsoft.com/office/drawing/2014/chart" uri="{C3380CC4-5D6E-409C-BE32-E72D297353CC}">
              <c16:uniqueId val="{00000004-26F1-4869-BE4F-5C6B0686839E}"/>
            </c:ext>
          </c:extLst>
        </c:ser>
        <c:dLbls>
          <c:showLegendKey val="0"/>
          <c:showVal val="0"/>
          <c:showCatName val="0"/>
          <c:showSerName val="0"/>
          <c:showPercent val="0"/>
          <c:showBubbleSize val="0"/>
        </c:dLbls>
        <c:gapWidth val="0"/>
        <c:overlap val="100"/>
        <c:axId val="90506368"/>
        <c:axId val="90507904"/>
      </c:barChart>
      <c:dateAx>
        <c:axId val="9050636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90507904"/>
        <c:crosses val="autoZero"/>
        <c:auto val="1"/>
        <c:lblOffset val="100"/>
        <c:baseTimeUnit val="days"/>
      </c:dateAx>
      <c:valAx>
        <c:axId val="9050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Light Extinction (Mm-1)</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06368"/>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0.93653</cdr:x>
      <cdr:y>0.57733</cdr:y>
    </cdr:from>
    <cdr:to>
      <cdr:x>0.94188</cdr:x>
      <cdr:y>0.58661</cdr:y>
    </cdr:to>
    <cdr:sp macro="" textlink="">
      <cdr:nvSpPr>
        <cdr:cNvPr id="2" name="Oval 1"/>
        <cdr:cNvSpPr/>
      </cdr:nvSpPr>
      <cdr:spPr>
        <a:xfrm xmlns:a="http://schemas.openxmlformats.org/drawingml/2006/main">
          <a:off x="8005994" y="2872832"/>
          <a:ext cx="45719" cy="46181"/>
        </a:xfrm>
        <a:prstGeom xmlns:a="http://schemas.openxmlformats.org/drawingml/2006/main" prst="ellipse">
          <a:avLst/>
        </a:prstGeom>
        <a:solidFill xmlns:a="http://schemas.openxmlformats.org/drawingml/2006/main">
          <a:schemeClr val="accent2">
            <a:lumMod val="75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0.12619</cdr:x>
      <cdr:y>0.35831</cdr:y>
    </cdr:from>
    <cdr:to>
      <cdr:x>0.93653</cdr:x>
      <cdr:y>0.58847</cdr:y>
    </cdr:to>
    <cdr:cxnSp macro="">
      <cdr:nvCxnSpPr>
        <cdr:cNvPr id="4" name="Straight Connector 3">
          <a:extLst xmlns:a="http://schemas.openxmlformats.org/drawingml/2006/main">
            <a:ext uri="{FF2B5EF4-FFF2-40B4-BE49-F238E27FC236}">
              <a16:creationId xmlns:a16="http://schemas.microsoft.com/office/drawing/2014/main" id="{7BE3FFB6-D223-49DD-8634-19F8A3D7E221}"/>
            </a:ext>
          </a:extLst>
        </cdr:cNvPr>
        <cdr:cNvCxnSpPr/>
      </cdr:nvCxnSpPr>
      <cdr:spPr>
        <a:xfrm xmlns:a="http://schemas.openxmlformats.org/drawingml/2006/main">
          <a:off x="1078721" y="1782941"/>
          <a:ext cx="6927273" cy="1145309"/>
        </a:xfrm>
        <a:prstGeom xmlns:a="http://schemas.openxmlformats.org/drawingml/2006/main" prst="line">
          <a:avLst/>
        </a:prstGeom>
        <a:ln xmlns:a="http://schemas.openxmlformats.org/drawingml/2006/main" w="19050">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0.14564</cdr:x>
      <cdr:y>0.5068</cdr:y>
    </cdr:from>
    <cdr:to>
      <cdr:x>0.93761</cdr:x>
      <cdr:y>0.71469</cdr:y>
    </cdr:to>
    <cdr:cxnSp macro="">
      <cdr:nvCxnSpPr>
        <cdr:cNvPr id="10" name="Straight Connector 9">
          <a:extLst xmlns:a="http://schemas.openxmlformats.org/drawingml/2006/main">
            <a:ext uri="{FF2B5EF4-FFF2-40B4-BE49-F238E27FC236}">
              <a16:creationId xmlns:a16="http://schemas.microsoft.com/office/drawing/2014/main" id="{B3BB7EFE-BB17-46EC-9A39-F9134BA56180}"/>
            </a:ext>
          </a:extLst>
        </cdr:cNvPr>
        <cdr:cNvCxnSpPr/>
      </cdr:nvCxnSpPr>
      <cdr:spPr>
        <a:xfrm xmlns:a="http://schemas.openxmlformats.org/drawingml/2006/main">
          <a:off x="1244975" y="2521850"/>
          <a:ext cx="6770255" cy="1034472"/>
        </a:xfrm>
        <a:prstGeom xmlns:a="http://schemas.openxmlformats.org/drawingml/2006/main" prst="line">
          <a:avLst/>
        </a:prstGeom>
        <a:ln xmlns:a="http://schemas.openxmlformats.org/drawingml/2006/main" w="19050">
          <a:solidFill>
            <a:schemeClr val="accent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16A4F-32FB-45EA-8D13-2EB1BAD15589}"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44315-78FA-4700-A4D7-D23F2FE901AD}" type="slidenum">
              <a:rPr lang="en-US" smtClean="0"/>
              <a:t>‹#›</a:t>
            </a:fld>
            <a:endParaRPr lang="en-US"/>
          </a:p>
        </p:txBody>
      </p:sp>
    </p:spTree>
    <p:extLst>
      <p:ext uri="{BB962C8B-B14F-4D97-AF65-F5344CB8AC3E}">
        <p14:creationId xmlns:p14="http://schemas.microsoft.com/office/powerpoint/2010/main" val="180246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633D67-2ABE-4549-BA05-1E03B2E74C96}"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160388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8A9A4-3BEA-4597-A12C-37798ADC5937}"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281598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B0C49-532B-44C2-956C-7F61FDC7C365}"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47832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08421-EC63-435A-BDB9-0602B1E0F67F}"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211056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F3FE63-1CB9-4FF9-8F5D-5A1CC02C6AF5}"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69924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3810C4-1822-41CA-A0D2-21A7B8C2709D}" type="datetime1">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111656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886B7-3EEC-4F76-AF03-F69DA7CAC28E}" type="datetime1">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229292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5DB0FB-3A9F-4B75-9B6C-07308BE2CF8D}" type="datetime1">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206311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2397E-7807-41B5-AB01-12213CF47391}" type="datetime1">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7647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8C122B-25F7-4F3F-AF9E-19C1E53BCAB7}" type="datetime1">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339685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2ABEDD-F516-4BB0-814F-A1D43DE0927E}" type="datetime1">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C910-3E65-4D82-982F-06B0C7D2CB8C}" type="slidenum">
              <a:rPr lang="en-US" smtClean="0"/>
              <a:t>‹#›</a:t>
            </a:fld>
            <a:endParaRPr lang="en-US"/>
          </a:p>
        </p:txBody>
      </p:sp>
    </p:spTree>
    <p:extLst>
      <p:ext uri="{BB962C8B-B14F-4D97-AF65-F5344CB8AC3E}">
        <p14:creationId xmlns:p14="http://schemas.microsoft.com/office/powerpoint/2010/main" val="66479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9B311-83EC-4339-BB00-67329E46747D}" type="datetime1">
              <a:rPr lang="en-US" smtClean="0"/>
              <a:t>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8C910-3E65-4D82-982F-06B0C7D2CB8C}" type="slidenum">
              <a:rPr lang="en-US" smtClean="0"/>
              <a:t>‹#›</a:t>
            </a:fld>
            <a:endParaRPr lang="en-US"/>
          </a:p>
        </p:txBody>
      </p:sp>
    </p:spTree>
    <p:extLst>
      <p:ext uri="{BB962C8B-B14F-4D97-AF65-F5344CB8AC3E}">
        <p14:creationId xmlns:p14="http://schemas.microsoft.com/office/powerpoint/2010/main" val="331957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941050" cy="1995487"/>
          </a:xfrm>
        </p:spPr>
        <p:txBody>
          <a:bodyPr>
            <a:normAutofit fontScale="90000"/>
          </a:bodyPr>
          <a:lstStyle/>
          <a:p>
            <a:r>
              <a:rPr lang="en-US" dirty="0"/>
              <a:t>Adjusting the Regional Haze Glide path using Monitoring and Modeling Data</a:t>
            </a:r>
          </a:p>
        </p:txBody>
      </p:sp>
      <p:sp>
        <p:nvSpPr>
          <p:cNvPr id="3" name="Text Placeholder 2"/>
          <p:cNvSpPr>
            <a:spLocks noGrp="1"/>
          </p:cNvSpPr>
          <p:nvPr>
            <p:ph type="body" idx="1"/>
          </p:nvPr>
        </p:nvSpPr>
        <p:spPr/>
        <p:txBody>
          <a:bodyPr>
            <a:normAutofit fontScale="92500" lnSpcReduction="20000"/>
          </a:bodyPr>
          <a:lstStyle/>
          <a:p>
            <a:r>
              <a:rPr lang="en-US" sz="3600" dirty="0"/>
              <a:t>Trends </a:t>
            </a:r>
          </a:p>
          <a:p>
            <a:r>
              <a:rPr lang="en-US" sz="3600" dirty="0"/>
              <a:t>Natural Conditions </a:t>
            </a:r>
          </a:p>
          <a:p>
            <a:r>
              <a:rPr lang="en-US" sz="3600" dirty="0"/>
              <a:t>International Anthropogenic Contributions</a:t>
            </a:r>
          </a:p>
        </p:txBody>
      </p:sp>
      <p:sp>
        <p:nvSpPr>
          <p:cNvPr id="4" name="Slide Number Placeholder 3">
            <a:extLst>
              <a:ext uri="{FF2B5EF4-FFF2-40B4-BE49-F238E27FC236}">
                <a16:creationId xmlns:a16="http://schemas.microsoft.com/office/drawing/2014/main" id="{A35E68CB-BA11-4239-AEB1-48E2C4634AD6}"/>
              </a:ext>
            </a:extLst>
          </p:cNvPr>
          <p:cNvSpPr>
            <a:spLocks noGrp="1"/>
          </p:cNvSpPr>
          <p:nvPr>
            <p:ph type="sldNum" sz="quarter" idx="12"/>
          </p:nvPr>
        </p:nvSpPr>
        <p:spPr/>
        <p:txBody>
          <a:bodyPr/>
          <a:lstStyle/>
          <a:p>
            <a:fld id="{6BE8C910-3E65-4D82-982F-06B0C7D2CB8C}" type="slidenum">
              <a:rPr lang="en-US" smtClean="0"/>
              <a:t>1</a:t>
            </a:fld>
            <a:endParaRPr lang="en-US"/>
          </a:p>
        </p:txBody>
      </p:sp>
    </p:spTree>
    <p:extLst>
      <p:ext uri="{BB962C8B-B14F-4D97-AF65-F5344CB8AC3E}">
        <p14:creationId xmlns:p14="http://schemas.microsoft.com/office/powerpoint/2010/main" val="322956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417"/>
            <a:ext cx="10770220" cy="1325563"/>
          </a:xfrm>
        </p:spPr>
        <p:txBody>
          <a:bodyPr>
            <a:noAutofit/>
          </a:bodyPr>
          <a:lstStyle/>
          <a:p>
            <a:r>
              <a:rPr lang="en-US" sz="3400" dirty="0"/>
              <a:t>Question 1:</a:t>
            </a:r>
            <a:br>
              <a:rPr lang="en-US" sz="3400" dirty="0"/>
            </a:br>
            <a:r>
              <a:rPr lang="en-US" sz="3400" b="1" dirty="0"/>
              <a:t>How to resolve the disparity between most impaired days identified by monitoring data versus modeling data?</a:t>
            </a:r>
            <a:br>
              <a:rPr lang="en-US" sz="3400" dirty="0"/>
            </a:br>
            <a:endParaRPr lang="en-US" sz="3400" dirty="0"/>
          </a:p>
        </p:txBody>
      </p:sp>
      <p:sp>
        <p:nvSpPr>
          <p:cNvPr id="3" name="Content Placeholder 2"/>
          <p:cNvSpPr>
            <a:spLocks noGrp="1"/>
          </p:cNvSpPr>
          <p:nvPr>
            <p:ph idx="1"/>
          </p:nvPr>
        </p:nvSpPr>
        <p:spPr>
          <a:xfrm>
            <a:off x="838200" y="2080979"/>
            <a:ext cx="10515600" cy="4095983"/>
          </a:xfrm>
        </p:spPr>
        <p:txBody>
          <a:bodyPr>
            <a:normAutofit lnSpcReduction="10000"/>
          </a:bodyPr>
          <a:lstStyle/>
          <a:p>
            <a:pPr lvl="1"/>
            <a:r>
              <a:rPr lang="en-US" sz="3200" dirty="0"/>
              <a:t>Use days selected by EPA method or days identified by model as most impaired days? </a:t>
            </a:r>
          </a:p>
          <a:p>
            <a:pPr lvl="2"/>
            <a:r>
              <a:rPr lang="en-US" sz="2800" dirty="0"/>
              <a:t>Uncertainty in natural vs anthropogenic contributions to monitoring data using EPA method </a:t>
            </a:r>
          </a:p>
          <a:p>
            <a:pPr lvl="2"/>
            <a:r>
              <a:rPr lang="en-US" sz="2800" dirty="0"/>
              <a:t>Uncertainty in model performance and in </a:t>
            </a:r>
            <a:r>
              <a:rPr lang="en-US" sz="2800" dirty="0" err="1"/>
              <a:t>CAMx</a:t>
            </a:r>
            <a:r>
              <a:rPr lang="en-US" sz="2800" dirty="0"/>
              <a:t>-PSAT source apportionment </a:t>
            </a:r>
          </a:p>
          <a:p>
            <a:pPr lvl="2"/>
            <a:r>
              <a:rPr lang="en-US" sz="2800" dirty="0"/>
              <a:t>Uncertainty in international emissions and global models that are used as boundary conditions for regional (North American) model</a:t>
            </a:r>
          </a:p>
          <a:p>
            <a:pPr lvl="1"/>
            <a:r>
              <a:rPr lang="en-US" sz="3200" dirty="0"/>
              <a:t>Hold off on decision until review model performance</a:t>
            </a:r>
          </a:p>
          <a:p>
            <a:pPr lvl="1"/>
            <a:endParaRPr lang="en-US" sz="2800" dirty="0"/>
          </a:p>
          <a:p>
            <a:pPr marL="914400" lvl="2" indent="0">
              <a:buNone/>
            </a:pPr>
            <a:endParaRPr lang="en-US" sz="2400" dirty="0"/>
          </a:p>
          <a:p>
            <a:pPr lvl="2"/>
            <a:endParaRPr lang="en-US" sz="2400" dirty="0"/>
          </a:p>
        </p:txBody>
      </p:sp>
      <p:sp>
        <p:nvSpPr>
          <p:cNvPr id="4" name="Slide Number Placeholder 3">
            <a:extLst>
              <a:ext uri="{FF2B5EF4-FFF2-40B4-BE49-F238E27FC236}">
                <a16:creationId xmlns:a16="http://schemas.microsoft.com/office/drawing/2014/main" id="{AF489BF1-70DD-4A5D-A9AF-135B3B693EDF}"/>
              </a:ext>
            </a:extLst>
          </p:cNvPr>
          <p:cNvSpPr>
            <a:spLocks noGrp="1"/>
          </p:cNvSpPr>
          <p:nvPr>
            <p:ph type="sldNum" sz="quarter" idx="12"/>
          </p:nvPr>
        </p:nvSpPr>
        <p:spPr/>
        <p:txBody>
          <a:bodyPr/>
          <a:lstStyle/>
          <a:p>
            <a:fld id="{6BE8C910-3E65-4D82-982F-06B0C7D2CB8C}" type="slidenum">
              <a:rPr lang="en-US" smtClean="0"/>
              <a:t>10</a:t>
            </a:fld>
            <a:endParaRPr lang="en-US"/>
          </a:p>
        </p:txBody>
      </p:sp>
    </p:spTree>
    <p:extLst>
      <p:ext uri="{BB962C8B-B14F-4D97-AF65-F5344CB8AC3E}">
        <p14:creationId xmlns:p14="http://schemas.microsoft.com/office/powerpoint/2010/main" val="330428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3226" y="442358"/>
            <a:ext cx="8186627" cy="5820450"/>
          </a:xfrm>
          <a:prstGeom prst="rect">
            <a:avLst/>
          </a:prstGeom>
        </p:spPr>
      </p:pic>
      <p:sp>
        <p:nvSpPr>
          <p:cNvPr id="2" name="Rectangle 1"/>
          <p:cNvSpPr/>
          <p:nvPr/>
        </p:nvSpPr>
        <p:spPr>
          <a:xfrm>
            <a:off x="138223" y="6380663"/>
            <a:ext cx="7155712" cy="369332"/>
          </a:xfrm>
          <a:prstGeom prst="rect">
            <a:avLst/>
          </a:prstGeom>
        </p:spPr>
        <p:txBody>
          <a:bodyPr wrap="square">
            <a:spAutoFit/>
          </a:bodyPr>
          <a:lstStyle/>
          <a:p>
            <a:r>
              <a:rPr lang="en-US" dirty="0"/>
              <a:t>Brewer, </a:t>
            </a:r>
            <a:r>
              <a:rPr lang="en-US" dirty="0" err="1"/>
              <a:t>Tonnesen</a:t>
            </a:r>
            <a:r>
              <a:rPr lang="en-US" dirty="0"/>
              <a:t>, Morris, Moore, </a:t>
            </a:r>
            <a:r>
              <a:rPr lang="en-US" dirty="0" err="1"/>
              <a:t>Nopmongcol</a:t>
            </a:r>
            <a:r>
              <a:rPr lang="en-US" dirty="0"/>
              <a:t>, and Miller, AWMA 2019 </a:t>
            </a:r>
          </a:p>
        </p:txBody>
      </p:sp>
      <p:sp>
        <p:nvSpPr>
          <p:cNvPr id="4" name="Slide Number Placeholder 3">
            <a:extLst>
              <a:ext uri="{FF2B5EF4-FFF2-40B4-BE49-F238E27FC236}">
                <a16:creationId xmlns:a16="http://schemas.microsoft.com/office/drawing/2014/main" id="{87CEFEB0-14FE-43B4-A24F-6EFC726AA1BF}"/>
              </a:ext>
            </a:extLst>
          </p:cNvPr>
          <p:cNvSpPr>
            <a:spLocks noGrp="1"/>
          </p:cNvSpPr>
          <p:nvPr>
            <p:ph type="sldNum" sz="quarter" idx="12"/>
          </p:nvPr>
        </p:nvSpPr>
        <p:spPr/>
        <p:txBody>
          <a:bodyPr/>
          <a:lstStyle/>
          <a:p>
            <a:fld id="{6BE8C910-3E65-4D82-982F-06B0C7D2CB8C}" type="slidenum">
              <a:rPr lang="en-US" smtClean="0"/>
              <a:t>11</a:t>
            </a:fld>
            <a:endParaRPr lang="en-US"/>
          </a:p>
        </p:txBody>
      </p:sp>
    </p:spTree>
    <p:extLst>
      <p:ext uri="{BB962C8B-B14F-4D97-AF65-F5344CB8AC3E}">
        <p14:creationId xmlns:p14="http://schemas.microsoft.com/office/powerpoint/2010/main" val="212192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365125"/>
            <a:ext cx="11366205" cy="783191"/>
          </a:xfrm>
        </p:spPr>
        <p:txBody>
          <a:bodyPr>
            <a:noAutofit/>
          </a:bodyPr>
          <a:lstStyle/>
          <a:p>
            <a:r>
              <a:rPr lang="en-US" sz="3400" dirty="0"/>
              <a:t>Question 1a: </a:t>
            </a:r>
            <a:r>
              <a:rPr lang="en-US" sz="3200" dirty="0"/>
              <a:t>Do EPA method and </a:t>
            </a:r>
            <a:r>
              <a:rPr lang="en-US" sz="3200" dirty="0" err="1"/>
              <a:t>CAMx</a:t>
            </a:r>
            <a:r>
              <a:rPr lang="en-US" sz="3200" dirty="0"/>
              <a:t>-PSAT agree on contributions from wildfire</a:t>
            </a:r>
            <a:r>
              <a:rPr lang="en-US" sz="3400" dirty="0"/>
              <a:t>? </a:t>
            </a:r>
          </a:p>
        </p:txBody>
      </p:sp>
      <p:pic>
        <p:nvPicPr>
          <p:cNvPr id="4" name="Picture 3"/>
          <p:cNvPicPr>
            <a:picLocks noChangeAspect="1"/>
          </p:cNvPicPr>
          <p:nvPr/>
        </p:nvPicPr>
        <p:blipFill rotWithShape="1">
          <a:blip r:embed="rId2"/>
          <a:srcRect b="6068"/>
          <a:stretch/>
        </p:blipFill>
        <p:spPr>
          <a:xfrm>
            <a:off x="5287046" y="808075"/>
            <a:ext cx="5626285" cy="5890438"/>
          </a:xfrm>
          <a:prstGeom prst="rect">
            <a:avLst/>
          </a:prstGeom>
        </p:spPr>
      </p:pic>
      <p:sp>
        <p:nvSpPr>
          <p:cNvPr id="5" name="TextBox 4"/>
          <p:cNvSpPr txBox="1"/>
          <p:nvPr/>
        </p:nvSpPr>
        <p:spPr>
          <a:xfrm>
            <a:off x="763772" y="1456656"/>
            <a:ext cx="3382926" cy="5262979"/>
          </a:xfrm>
          <a:prstGeom prst="rect">
            <a:avLst/>
          </a:prstGeom>
          <a:noFill/>
        </p:spPr>
        <p:txBody>
          <a:bodyPr wrap="square" rtlCol="0">
            <a:spAutoFit/>
          </a:bodyPr>
          <a:lstStyle/>
          <a:p>
            <a:r>
              <a:rPr lang="en-US" sz="2400" dirty="0"/>
              <a:t>Yes, for most sites, for organic carbon mass attributed to wildfire or prescribed fire.</a:t>
            </a:r>
          </a:p>
          <a:p>
            <a:endParaRPr lang="en-US" sz="2400" dirty="0"/>
          </a:p>
          <a:p>
            <a:r>
              <a:rPr lang="en-US" sz="2400" dirty="0"/>
              <a:t>For sites with high fire frequency, 95% may not adequately capture episodic contributions.</a:t>
            </a:r>
          </a:p>
          <a:p>
            <a:endParaRPr lang="en-US" sz="2400" dirty="0"/>
          </a:p>
          <a:p>
            <a:r>
              <a:rPr lang="en-US" sz="2400" dirty="0" err="1"/>
              <a:t>CAMx</a:t>
            </a:r>
            <a:r>
              <a:rPr lang="en-US" sz="2400" dirty="0"/>
              <a:t> poor performance for wind-blown dust; comparison to EPA method was inconclusive.</a:t>
            </a:r>
          </a:p>
        </p:txBody>
      </p:sp>
      <p:sp>
        <p:nvSpPr>
          <p:cNvPr id="3" name="Slide Number Placeholder 2">
            <a:extLst>
              <a:ext uri="{FF2B5EF4-FFF2-40B4-BE49-F238E27FC236}">
                <a16:creationId xmlns:a16="http://schemas.microsoft.com/office/drawing/2014/main" id="{AA67E922-1ADB-47CB-9CD7-CE988DA8835C}"/>
              </a:ext>
            </a:extLst>
          </p:cNvPr>
          <p:cNvSpPr>
            <a:spLocks noGrp="1"/>
          </p:cNvSpPr>
          <p:nvPr>
            <p:ph type="sldNum" sz="quarter" idx="12"/>
          </p:nvPr>
        </p:nvSpPr>
        <p:spPr/>
        <p:txBody>
          <a:bodyPr/>
          <a:lstStyle/>
          <a:p>
            <a:fld id="{6BE8C910-3E65-4D82-982F-06B0C7D2CB8C}" type="slidenum">
              <a:rPr lang="en-US" smtClean="0"/>
              <a:t>12</a:t>
            </a:fld>
            <a:endParaRPr lang="en-US"/>
          </a:p>
        </p:txBody>
      </p:sp>
    </p:spTree>
    <p:extLst>
      <p:ext uri="{BB962C8B-B14F-4D97-AF65-F5344CB8AC3E}">
        <p14:creationId xmlns:p14="http://schemas.microsoft.com/office/powerpoint/2010/main" val="170863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9098" y="365125"/>
            <a:ext cx="11185451" cy="15806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Question 1b: Do EPA method and </a:t>
            </a:r>
            <a:r>
              <a:rPr lang="en-US" sz="3200" dirty="0" err="1"/>
              <a:t>CAMx</a:t>
            </a:r>
            <a:r>
              <a:rPr lang="en-US" sz="3200" dirty="0"/>
              <a:t>-PSAT agree on source contributions to ammonium sulfate?  </a:t>
            </a:r>
          </a:p>
          <a:p>
            <a:r>
              <a:rPr lang="en-US" sz="2800" dirty="0"/>
              <a:t>EPA method assumes most SO4 is anthropogenic, </a:t>
            </a:r>
            <a:r>
              <a:rPr lang="en-US" sz="2800" dirty="0" err="1"/>
              <a:t>CAMx</a:t>
            </a:r>
            <a:r>
              <a:rPr lang="en-US" sz="2800" dirty="0"/>
              <a:t>-PSAT assigns more    SO4 to international than US anthropogenic</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3251602295"/>
              </p:ext>
            </p:extLst>
          </p:nvPr>
        </p:nvGraphicFramePr>
        <p:xfrm>
          <a:off x="2105247" y="2158409"/>
          <a:ext cx="8644480" cy="450009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39D212A9-503F-4A88-A724-B4B39F9848A4}"/>
              </a:ext>
            </a:extLst>
          </p:cNvPr>
          <p:cNvSpPr>
            <a:spLocks noGrp="1"/>
          </p:cNvSpPr>
          <p:nvPr>
            <p:ph type="sldNum" sz="quarter" idx="12"/>
          </p:nvPr>
        </p:nvSpPr>
        <p:spPr/>
        <p:txBody>
          <a:bodyPr/>
          <a:lstStyle/>
          <a:p>
            <a:fld id="{6BE8C910-3E65-4D82-982F-06B0C7D2CB8C}" type="slidenum">
              <a:rPr lang="en-US" smtClean="0"/>
              <a:t>13</a:t>
            </a:fld>
            <a:endParaRPr lang="en-US"/>
          </a:p>
        </p:txBody>
      </p:sp>
    </p:spTree>
    <p:extLst>
      <p:ext uri="{BB962C8B-B14F-4D97-AF65-F5344CB8AC3E}">
        <p14:creationId xmlns:p14="http://schemas.microsoft.com/office/powerpoint/2010/main" val="372764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0232" y="116959"/>
            <a:ext cx="11185451" cy="17331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Question 1c: Do EPA method and </a:t>
            </a:r>
            <a:r>
              <a:rPr lang="en-US" sz="3200" dirty="0" err="1"/>
              <a:t>CAMx</a:t>
            </a:r>
            <a:r>
              <a:rPr lang="en-US" sz="3200" dirty="0"/>
              <a:t>-PSAT agree on source contributions to ammonium nitrate?  </a:t>
            </a:r>
          </a:p>
          <a:p>
            <a:r>
              <a:rPr lang="en-US" sz="2800" dirty="0" err="1"/>
              <a:t>CAMx</a:t>
            </a:r>
            <a:r>
              <a:rPr lang="en-US" sz="2800" dirty="0"/>
              <a:t>-PSAT assigns most NO3 to U.S. anthropogenic; EPA method assigns more NO3 to natural than does </a:t>
            </a:r>
            <a:r>
              <a:rPr lang="en-US" sz="2800" dirty="0" err="1"/>
              <a:t>CAMx</a:t>
            </a:r>
            <a:r>
              <a:rPr lang="en-US" sz="2800" dirty="0"/>
              <a:t>-PSAT</a:t>
            </a:r>
            <a:endParaRPr lang="en-US" sz="3200" dirty="0"/>
          </a:p>
        </p:txBody>
      </p:sp>
      <p:pic>
        <p:nvPicPr>
          <p:cNvPr id="5" name="Picture 4"/>
          <p:cNvPicPr>
            <a:picLocks noChangeAspect="1"/>
          </p:cNvPicPr>
          <p:nvPr/>
        </p:nvPicPr>
        <p:blipFill>
          <a:blip r:embed="rId2"/>
          <a:stretch>
            <a:fillRect/>
          </a:stretch>
        </p:blipFill>
        <p:spPr>
          <a:xfrm>
            <a:off x="1254642" y="1850065"/>
            <a:ext cx="9003783" cy="4898397"/>
          </a:xfrm>
          <a:prstGeom prst="rect">
            <a:avLst/>
          </a:prstGeom>
        </p:spPr>
      </p:pic>
      <p:sp>
        <p:nvSpPr>
          <p:cNvPr id="2" name="Slide Number Placeholder 1">
            <a:extLst>
              <a:ext uri="{FF2B5EF4-FFF2-40B4-BE49-F238E27FC236}">
                <a16:creationId xmlns:a16="http://schemas.microsoft.com/office/drawing/2014/main" id="{32EADC80-BDF5-43CE-A78D-F3E227F5AD13}"/>
              </a:ext>
            </a:extLst>
          </p:cNvPr>
          <p:cNvSpPr>
            <a:spLocks noGrp="1"/>
          </p:cNvSpPr>
          <p:nvPr>
            <p:ph type="sldNum" sz="quarter" idx="12"/>
          </p:nvPr>
        </p:nvSpPr>
        <p:spPr/>
        <p:txBody>
          <a:bodyPr/>
          <a:lstStyle/>
          <a:p>
            <a:fld id="{6BE8C910-3E65-4D82-982F-06B0C7D2CB8C}" type="slidenum">
              <a:rPr lang="en-US" smtClean="0"/>
              <a:t>14</a:t>
            </a:fld>
            <a:endParaRPr lang="en-US"/>
          </a:p>
        </p:txBody>
      </p:sp>
    </p:spTree>
    <p:extLst>
      <p:ext uri="{BB962C8B-B14F-4D97-AF65-F5344CB8AC3E}">
        <p14:creationId xmlns:p14="http://schemas.microsoft.com/office/powerpoint/2010/main" val="197634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0"/>
            <a:ext cx="10515600" cy="1325563"/>
          </a:xfrm>
        </p:spPr>
        <p:txBody>
          <a:bodyPr>
            <a:normAutofit/>
          </a:bodyPr>
          <a:lstStyle/>
          <a:p>
            <a:r>
              <a:rPr lang="en-US" sz="3200" dirty="0"/>
              <a:t>Question 1: How resolve disparity in source characterization between EPA method and model?</a:t>
            </a:r>
          </a:p>
        </p:txBody>
      </p:sp>
      <p:sp>
        <p:nvSpPr>
          <p:cNvPr id="3" name="Content Placeholder 2"/>
          <p:cNvSpPr>
            <a:spLocks noGrp="1"/>
          </p:cNvSpPr>
          <p:nvPr>
            <p:ph idx="1"/>
          </p:nvPr>
        </p:nvSpPr>
        <p:spPr>
          <a:xfrm>
            <a:off x="838200" y="1196672"/>
            <a:ext cx="10515600" cy="917575"/>
          </a:xfrm>
        </p:spPr>
        <p:txBody>
          <a:bodyPr>
            <a:normAutofit/>
          </a:bodyPr>
          <a:lstStyle/>
          <a:p>
            <a:pPr marL="0" indent="0">
              <a:buNone/>
            </a:pPr>
            <a:r>
              <a:rPr lang="en-US" dirty="0"/>
              <a:t>Dynamic modeling can apply 2014 meteorology with 2002, 2014, and 2028 emissions to calculate visibility response to emissions changes.</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0" y="2208209"/>
            <a:ext cx="7179732" cy="4684888"/>
          </a:xfrm>
          <a:prstGeom prst="rect">
            <a:avLst/>
          </a:prstGeom>
        </p:spPr>
      </p:pic>
      <p:cxnSp>
        <p:nvCxnSpPr>
          <p:cNvPr id="5" name="Straight Connector 4"/>
          <p:cNvCxnSpPr>
            <a:stCxn id="8" idx="5"/>
          </p:cNvCxnSpPr>
          <p:nvPr/>
        </p:nvCxnSpPr>
        <p:spPr>
          <a:xfrm>
            <a:off x="4498749" y="3702071"/>
            <a:ext cx="1257579" cy="2466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1785" y="4084861"/>
            <a:ext cx="1704313" cy="338554"/>
          </a:xfrm>
          <a:prstGeom prst="rect">
            <a:avLst/>
          </a:prstGeom>
          <a:noFill/>
        </p:spPr>
        <p:txBody>
          <a:bodyPr wrap="none" rtlCol="0">
            <a:spAutoFit/>
          </a:bodyPr>
          <a:lstStyle/>
          <a:p>
            <a:r>
              <a:rPr lang="en-US" sz="1600" b="1" dirty="0">
                <a:solidFill>
                  <a:schemeClr val="accent1">
                    <a:lumMod val="75000"/>
                  </a:schemeClr>
                </a:solidFill>
                <a:latin typeface="Arial Narrow" panose="020B0606020202030204" pitchFamily="34" charset="0"/>
                <a:cs typeface="Arial" panose="020B0604020202020204" pitchFamily="34" charset="0"/>
              </a:rPr>
              <a:t>2028 modeled RPG</a:t>
            </a:r>
          </a:p>
        </p:txBody>
      </p:sp>
      <p:sp>
        <p:nvSpPr>
          <p:cNvPr id="7" name="Oval 6"/>
          <p:cNvSpPr/>
          <p:nvPr/>
        </p:nvSpPr>
        <p:spPr>
          <a:xfrm>
            <a:off x="5718227" y="3906233"/>
            <a:ext cx="76201" cy="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33707" y="3629804"/>
            <a:ext cx="76201" cy="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24368" y="3222194"/>
            <a:ext cx="76201" cy="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6"/>
            <a:endCxn id="8" idx="1"/>
          </p:cNvCxnSpPr>
          <p:nvPr/>
        </p:nvCxnSpPr>
        <p:spPr>
          <a:xfrm>
            <a:off x="3600569" y="3264527"/>
            <a:ext cx="844297" cy="3776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A0A0E8E1-18F6-410D-B262-3E06F9E4EB7B}"/>
              </a:ext>
            </a:extLst>
          </p:cNvPr>
          <p:cNvSpPr>
            <a:spLocks noGrp="1"/>
          </p:cNvSpPr>
          <p:nvPr>
            <p:ph type="sldNum" sz="quarter" idx="12"/>
          </p:nvPr>
        </p:nvSpPr>
        <p:spPr/>
        <p:txBody>
          <a:bodyPr/>
          <a:lstStyle/>
          <a:p>
            <a:fld id="{6BE8C910-3E65-4D82-982F-06B0C7D2CB8C}" type="slidenum">
              <a:rPr lang="en-US" smtClean="0"/>
              <a:t>15</a:t>
            </a:fld>
            <a:endParaRPr lang="en-US"/>
          </a:p>
        </p:txBody>
      </p:sp>
    </p:spTree>
    <p:extLst>
      <p:ext uri="{BB962C8B-B14F-4D97-AF65-F5344CB8AC3E}">
        <p14:creationId xmlns:p14="http://schemas.microsoft.com/office/powerpoint/2010/main" val="312382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7915"/>
            <a:ext cx="10896600" cy="1325563"/>
          </a:xfrm>
        </p:spPr>
        <p:txBody>
          <a:bodyPr>
            <a:normAutofit fontScale="90000"/>
          </a:bodyPr>
          <a:lstStyle/>
          <a:p>
            <a:r>
              <a:rPr lang="en-US" b="1" dirty="0"/>
              <a:t>Question 2:</a:t>
            </a:r>
            <a:r>
              <a:rPr lang="en-US" dirty="0"/>
              <a:t> </a:t>
            </a:r>
            <a:br>
              <a:rPr lang="en-US" dirty="0"/>
            </a:br>
            <a:r>
              <a:rPr lang="en-US" sz="3600" b="1" dirty="0"/>
              <a:t>Are average 2000-2014 Natural Conditions (NC) on most impaired days a good estimate for 2064 NC endpoint?</a:t>
            </a:r>
          </a:p>
        </p:txBody>
      </p:sp>
      <p:sp>
        <p:nvSpPr>
          <p:cNvPr id="3" name="Content Placeholder 2"/>
          <p:cNvSpPr>
            <a:spLocks noGrp="1"/>
          </p:cNvSpPr>
          <p:nvPr>
            <p:ph idx="1"/>
          </p:nvPr>
        </p:nvSpPr>
        <p:spPr>
          <a:xfrm>
            <a:off x="838200" y="2085278"/>
            <a:ext cx="10335322" cy="4382429"/>
          </a:xfrm>
        </p:spPr>
        <p:txBody>
          <a:bodyPr>
            <a:normAutofit/>
          </a:bodyPr>
          <a:lstStyle/>
          <a:p>
            <a:r>
              <a:rPr lang="en-US" dirty="0"/>
              <a:t>In future, as anthropogenic emissions are reduced, natural conditions will contribute larger fraction of total extinction</a:t>
            </a:r>
          </a:p>
          <a:p>
            <a:r>
              <a:rPr lang="en-US" dirty="0"/>
              <a:t>Current analyses: What are spatial and temporal trends in natural conditions on most impaired days for the 2000-2017 record? </a:t>
            </a:r>
          </a:p>
          <a:p>
            <a:pPr lvl="2"/>
            <a:r>
              <a:rPr lang="en-US" sz="2600" dirty="0"/>
              <a:t>Daily and Annual split of natural vs anthropogenic contributions per IMPROVE/EPA</a:t>
            </a:r>
          </a:p>
          <a:p>
            <a:r>
              <a:rPr lang="en-US" dirty="0"/>
              <a:t>Model sensitivity analyses can project response to changes in current conditions (e.g. double wildfire or prescribed fire)</a:t>
            </a:r>
          </a:p>
          <a:p>
            <a:pPr lvl="2"/>
            <a:r>
              <a:rPr lang="en-US" sz="2600" dirty="0"/>
              <a:t>Range in natural conditions in 2028</a:t>
            </a:r>
          </a:p>
        </p:txBody>
      </p:sp>
      <p:sp>
        <p:nvSpPr>
          <p:cNvPr id="4" name="Slide Number Placeholder 3">
            <a:extLst>
              <a:ext uri="{FF2B5EF4-FFF2-40B4-BE49-F238E27FC236}">
                <a16:creationId xmlns:a16="http://schemas.microsoft.com/office/drawing/2014/main" id="{209B3E86-EDD8-4EED-ABDD-9C7FB12E4874}"/>
              </a:ext>
            </a:extLst>
          </p:cNvPr>
          <p:cNvSpPr>
            <a:spLocks noGrp="1"/>
          </p:cNvSpPr>
          <p:nvPr>
            <p:ph type="sldNum" sz="quarter" idx="12"/>
          </p:nvPr>
        </p:nvSpPr>
        <p:spPr/>
        <p:txBody>
          <a:bodyPr/>
          <a:lstStyle/>
          <a:p>
            <a:fld id="{6BE8C910-3E65-4D82-982F-06B0C7D2CB8C}" type="slidenum">
              <a:rPr lang="en-US" smtClean="0"/>
              <a:t>16</a:t>
            </a:fld>
            <a:endParaRPr lang="en-US"/>
          </a:p>
        </p:txBody>
      </p:sp>
    </p:spTree>
    <p:extLst>
      <p:ext uri="{BB962C8B-B14F-4D97-AF65-F5344CB8AC3E}">
        <p14:creationId xmlns:p14="http://schemas.microsoft.com/office/powerpoint/2010/main" val="24723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031" y="847726"/>
            <a:ext cx="10280720" cy="5133974"/>
          </a:xfrm>
          <a:prstGeom prst="rect">
            <a:avLst/>
          </a:prstGeom>
        </p:spPr>
      </p:pic>
      <p:sp>
        <p:nvSpPr>
          <p:cNvPr id="3" name="Slide Number Placeholder 2">
            <a:extLst>
              <a:ext uri="{FF2B5EF4-FFF2-40B4-BE49-F238E27FC236}">
                <a16:creationId xmlns:a16="http://schemas.microsoft.com/office/drawing/2014/main" id="{2C7615FD-3A0B-485E-B0EA-003C985E237E}"/>
              </a:ext>
            </a:extLst>
          </p:cNvPr>
          <p:cNvSpPr>
            <a:spLocks noGrp="1"/>
          </p:cNvSpPr>
          <p:nvPr>
            <p:ph type="sldNum" sz="quarter" idx="12"/>
          </p:nvPr>
        </p:nvSpPr>
        <p:spPr/>
        <p:txBody>
          <a:bodyPr/>
          <a:lstStyle/>
          <a:p>
            <a:fld id="{6BE8C910-3E65-4D82-982F-06B0C7D2CB8C}" type="slidenum">
              <a:rPr lang="en-US" smtClean="0"/>
              <a:t>17</a:t>
            </a:fld>
            <a:endParaRPr lang="en-US"/>
          </a:p>
        </p:txBody>
      </p:sp>
    </p:spTree>
    <p:extLst>
      <p:ext uri="{BB962C8B-B14F-4D97-AF65-F5344CB8AC3E}">
        <p14:creationId xmlns:p14="http://schemas.microsoft.com/office/powerpoint/2010/main" val="74706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1" y="365125"/>
            <a:ext cx="10962167" cy="1282922"/>
          </a:xfrm>
        </p:spPr>
        <p:txBody>
          <a:bodyPr>
            <a:normAutofit fontScale="90000"/>
          </a:bodyPr>
          <a:lstStyle/>
          <a:p>
            <a:r>
              <a:rPr lang="en-US" sz="4000" dirty="0"/>
              <a:t>Question 3: </a:t>
            </a:r>
            <a:br>
              <a:rPr lang="en-US" sz="3600" dirty="0"/>
            </a:br>
            <a:r>
              <a:rPr lang="en-US" sz="3300" dirty="0"/>
              <a:t>How account for international emissions or prescribed fire to adjust URP </a:t>
            </a:r>
            <a:r>
              <a:rPr lang="en-US" sz="3300" dirty="0" err="1"/>
              <a:t>glidepath</a:t>
            </a:r>
            <a:r>
              <a:rPr lang="en-US" sz="3300" dirty="0"/>
              <a:t>?</a:t>
            </a:r>
          </a:p>
        </p:txBody>
      </p:sp>
      <p:sp>
        <p:nvSpPr>
          <p:cNvPr id="3" name="Content Placeholder 2"/>
          <p:cNvSpPr>
            <a:spLocks noGrp="1"/>
          </p:cNvSpPr>
          <p:nvPr>
            <p:ph idx="1"/>
          </p:nvPr>
        </p:nvSpPr>
        <p:spPr>
          <a:xfrm>
            <a:off x="816935" y="1912424"/>
            <a:ext cx="10515600" cy="3977460"/>
          </a:xfrm>
        </p:spPr>
        <p:txBody>
          <a:bodyPr>
            <a:normAutofit/>
          </a:bodyPr>
          <a:lstStyle/>
          <a:p>
            <a:r>
              <a:rPr lang="en-US" dirty="0"/>
              <a:t>International: EPRI is currently supporting evaluation of international contributions using GEOS </a:t>
            </a:r>
            <a:r>
              <a:rPr lang="en-US" dirty="0" err="1"/>
              <a:t>Chem</a:t>
            </a:r>
            <a:r>
              <a:rPr lang="en-US" dirty="0"/>
              <a:t> global model for 2016 and 2028. </a:t>
            </a:r>
          </a:p>
          <a:p>
            <a:pPr lvl="1"/>
            <a:r>
              <a:rPr lang="en-US" sz="2800" dirty="0"/>
              <a:t>Zero out sensitivity runs to define international anthropogenic or U.S. anthropogenic contributions</a:t>
            </a:r>
          </a:p>
          <a:p>
            <a:r>
              <a:rPr lang="en-US" dirty="0"/>
              <a:t>Wildfire or prescribed fire: Model sensitivities will evaluate impact of varying wildfire or prescribed fire in 2028.  </a:t>
            </a:r>
          </a:p>
          <a:p>
            <a:r>
              <a:rPr lang="en-US" dirty="0"/>
              <a:t>WRAP anticipates using above weight of evidence to adjust glide path in 2028 rather than applying 2028 results to adjust 2064 endpoint</a:t>
            </a:r>
          </a:p>
        </p:txBody>
      </p:sp>
      <p:sp>
        <p:nvSpPr>
          <p:cNvPr id="4" name="Slide Number Placeholder 3">
            <a:extLst>
              <a:ext uri="{FF2B5EF4-FFF2-40B4-BE49-F238E27FC236}">
                <a16:creationId xmlns:a16="http://schemas.microsoft.com/office/drawing/2014/main" id="{49F3E7CA-AAB6-445B-BCB2-D96F96E56D74}"/>
              </a:ext>
            </a:extLst>
          </p:cNvPr>
          <p:cNvSpPr>
            <a:spLocks noGrp="1"/>
          </p:cNvSpPr>
          <p:nvPr>
            <p:ph type="sldNum" sz="quarter" idx="12"/>
          </p:nvPr>
        </p:nvSpPr>
        <p:spPr/>
        <p:txBody>
          <a:bodyPr/>
          <a:lstStyle/>
          <a:p>
            <a:fld id="{6BE8C910-3E65-4D82-982F-06B0C7D2CB8C}" type="slidenum">
              <a:rPr lang="en-US" smtClean="0"/>
              <a:t>18</a:t>
            </a:fld>
            <a:endParaRPr lang="en-US"/>
          </a:p>
        </p:txBody>
      </p:sp>
    </p:spTree>
    <p:extLst>
      <p:ext uri="{BB962C8B-B14F-4D97-AF65-F5344CB8AC3E}">
        <p14:creationId xmlns:p14="http://schemas.microsoft.com/office/powerpoint/2010/main" val="252321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1" y="365125"/>
            <a:ext cx="10962167" cy="1282922"/>
          </a:xfrm>
        </p:spPr>
        <p:txBody>
          <a:bodyPr>
            <a:normAutofit fontScale="90000"/>
          </a:bodyPr>
          <a:lstStyle/>
          <a:p>
            <a:r>
              <a:rPr lang="en-US" sz="4000" dirty="0"/>
              <a:t>Question 3: </a:t>
            </a:r>
            <a:br>
              <a:rPr lang="en-US" sz="3600" dirty="0"/>
            </a:br>
            <a:r>
              <a:rPr lang="en-US" sz="3300" dirty="0"/>
              <a:t>How to account for international emissions or prescribed fire to adjust URP glidepath?</a:t>
            </a:r>
          </a:p>
        </p:txBody>
      </p:sp>
      <p:sp>
        <p:nvSpPr>
          <p:cNvPr id="3" name="Content Placeholder 2"/>
          <p:cNvSpPr>
            <a:spLocks noGrp="1"/>
          </p:cNvSpPr>
          <p:nvPr>
            <p:ph idx="1"/>
          </p:nvPr>
        </p:nvSpPr>
        <p:spPr>
          <a:xfrm>
            <a:off x="816935" y="1912424"/>
            <a:ext cx="9562741" cy="4686084"/>
          </a:xfrm>
        </p:spPr>
        <p:txBody>
          <a:bodyPr>
            <a:normAutofit/>
          </a:bodyPr>
          <a:lstStyle/>
          <a:p>
            <a:r>
              <a:rPr lang="en-US" sz="2000" dirty="0"/>
              <a:t>Key objective is to evaluate cumulative progress in reducing U.S. contributions to anthropogenic visibility impairment </a:t>
            </a:r>
          </a:p>
          <a:p>
            <a:pPr lvl="1"/>
            <a:r>
              <a:rPr lang="en-US" sz="1800" dirty="0"/>
              <a:t>Uncertain if photochemical model estimates of U.S. impairment will be the same as EPA statistical model applied to IMPROVE data.</a:t>
            </a:r>
          </a:p>
          <a:p>
            <a:pPr lvl="1"/>
            <a:r>
              <a:rPr lang="en-US" sz="1800" dirty="0"/>
              <a:t>To compare these two approaches, we need photochemical model estimates of U.S. impairment in 2002 and 2014. Use these result to compare the photochemical model URP to the statistical model URP.</a:t>
            </a:r>
          </a:p>
          <a:p>
            <a:pPr lvl="1"/>
            <a:r>
              <a:rPr lang="en-US" sz="1800" dirty="0"/>
              <a:t>If photochemical model and statistical model estimates of U.S., impairment, prescribed fire and natural conditions differ, we can include alternative WOE approaches to assess progress:</a:t>
            </a:r>
          </a:p>
          <a:p>
            <a:pPr lvl="2"/>
            <a:r>
              <a:rPr lang="en-US" sz="1600" dirty="0"/>
              <a:t>Default EPA approach: compare photochemical model RPG from 2014 to 2028 to statistical model of URP from 2002 to 2028.</a:t>
            </a:r>
          </a:p>
          <a:p>
            <a:pPr lvl="2"/>
            <a:r>
              <a:rPr lang="en-US" sz="1600" dirty="0"/>
              <a:t>Alternate approaches: Compare photochemical model RPG from 2002 to 2028 to photochemical model URP from 2002 to 2028.</a:t>
            </a:r>
          </a:p>
          <a:p>
            <a:pPr lvl="2"/>
            <a:r>
              <a:rPr lang="en-US" sz="1600" dirty="0"/>
              <a:t>Evaluate RPG on photochemical model most impaired days.</a:t>
            </a:r>
          </a:p>
        </p:txBody>
      </p:sp>
      <p:sp>
        <p:nvSpPr>
          <p:cNvPr id="4" name="Slide Number Placeholder 3">
            <a:extLst>
              <a:ext uri="{FF2B5EF4-FFF2-40B4-BE49-F238E27FC236}">
                <a16:creationId xmlns:a16="http://schemas.microsoft.com/office/drawing/2014/main" id="{9BB171F8-D95F-4857-9618-DA03FB6A72E0}"/>
              </a:ext>
            </a:extLst>
          </p:cNvPr>
          <p:cNvSpPr>
            <a:spLocks noGrp="1"/>
          </p:cNvSpPr>
          <p:nvPr>
            <p:ph type="sldNum" sz="quarter" idx="12"/>
          </p:nvPr>
        </p:nvSpPr>
        <p:spPr/>
        <p:txBody>
          <a:bodyPr/>
          <a:lstStyle/>
          <a:p>
            <a:fld id="{6BE8C910-3E65-4D82-982F-06B0C7D2CB8C}" type="slidenum">
              <a:rPr lang="en-US" smtClean="0"/>
              <a:t>19</a:t>
            </a:fld>
            <a:endParaRPr lang="en-US"/>
          </a:p>
        </p:txBody>
      </p:sp>
    </p:spTree>
    <p:extLst>
      <p:ext uri="{BB962C8B-B14F-4D97-AF65-F5344CB8AC3E}">
        <p14:creationId xmlns:p14="http://schemas.microsoft.com/office/powerpoint/2010/main" val="253210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9404" y="1855724"/>
            <a:ext cx="7029039" cy="4799138"/>
          </a:xfrm>
          <a:prstGeom prst="rect">
            <a:avLst/>
          </a:prstGeom>
        </p:spPr>
      </p:pic>
      <p:sp>
        <p:nvSpPr>
          <p:cNvPr id="9" name="Title 8"/>
          <p:cNvSpPr>
            <a:spLocks noGrp="1"/>
          </p:cNvSpPr>
          <p:nvPr>
            <p:ph type="title"/>
          </p:nvPr>
        </p:nvSpPr>
        <p:spPr>
          <a:xfrm>
            <a:off x="1961486" y="337337"/>
            <a:ext cx="7862627" cy="701241"/>
          </a:xfrm>
        </p:spPr>
        <p:txBody>
          <a:bodyPr>
            <a:normAutofit/>
          </a:bodyPr>
          <a:lstStyle/>
          <a:p>
            <a:r>
              <a:rPr lang="en-US" sz="4000" b="1" dirty="0"/>
              <a:t>Regional Haze Regulatory Construct</a:t>
            </a:r>
          </a:p>
        </p:txBody>
      </p:sp>
      <p:sp>
        <p:nvSpPr>
          <p:cNvPr id="11" name="TextBox 10"/>
          <p:cNvSpPr txBox="1"/>
          <p:nvPr/>
        </p:nvSpPr>
        <p:spPr>
          <a:xfrm>
            <a:off x="666044" y="1038578"/>
            <a:ext cx="10961511" cy="830997"/>
          </a:xfrm>
          <a:prstGeom prst="rect">
            <a:avLst/>
          </a:prstGeom>
          <a:noFill/>
        </p:spPr>
        <p:txBody>
          <a:bodyPr wrap="square" rtlCol="0">
            <a:spAutoFit/>
          </a:bodyPr>
          <a:lstStyle/>
          <a:p>
            <a:r>
              <a:rPr lang="en-US" sz="2400" b="1" dirty="0"/>
              <a:t>Uniform Rate of Progress (URP) </a:t>
            </a:r>
            <a:r>
              <a:rPr lang="en-US" sz="2400" b="1" dirty="0" err="1"/>
              <a:t>glidepath</a:t>
            </a:r>
            <a:r>
              <a:rPr lang="en-US" sz="2400" b="1" dirty="0"/>
              <a:t> </a:t>
            </a:r>
            <a:r>
              <a:rPr lang="en-US" sz="2400" dirty="0"/>
              <a:t>is</a:t>
            </a:r>
            <a:r>
              <a:rPr lang="en-US" sz="2400" b="1" dirty="0"/>
              <a:t> </a:t>
            </a:r>
            <a:r>
              <a:rPr lang="en-US" sz="2400" dirty="0"/>
              <a:t>based on </a:t>
            </a:r>
            <a:r>
              <a:rPr lang="en-US" sz="2400" b="1" dirty="0"/>
              <a:t>monitoring</a:t>
            </a:r>
            <a:r>
              <a:rPr lang="en-US" sz="2400" dirty="0"/>
              <a:t> data and assumed </a:t>
            </a:r>
            <a:r>
              <a:rPr lang="en-US" sz="2400" b="1" dirty="0"/>
              <a:t>natural conditions </a:t>
            </a:r>
            <a:r>
              <a:rPr lang="en-US" sz="2400" dirty="0"/>
              <a:t>in 2064. </a:t>
            </a:r>
          </a:p>
        </p:txBody>
      </p:sp>
      <p:sp>
        <p:nvSpPr>
          <p:cNvPr id="2" name="Slide Number Placeholder 1">
            <a:extLst>
              <a:ext uri="{FF2B5EF4-FFF2-40B4-BE49-F238E27FC236}">
                <a16:creationId xmlns:a16="http://schemas.microsoft.com/office/drawing/2014/main" id="{C70584E3-AED8-4451-8FF3-B56293B15E70}"/>
              </a:ext>
            </a:extLst>
          </p:cNvPr>
          <p:cNvSpPr>
            <a:spLocks noGrp="1"/>
          </p:cNvSpPr>
          <p:nvPr>
            <p:ph type="sldNum" sz="quarter" idx="12"/>
          </p:nvPr>
        </p:nvSpPr>
        <p:spPr/>
        <p:txBody>
          <a:bodyPr/>
          <a:lstStyle/>
          <a:p>
            <a:fld id="{6BE8C910-3E65-4D82-982F-06B0C7D2CB8C}" type="slidenum">
              <a:rPr lang="en-US" smtClean="0"/>
              <a:t>2</a:t>
            </a:fld>
            <a:endParaRPr lang="en-US"/>
          </a:p>
        </p:txBody>
      </p:sp>
    </p:spTree>
    <p:extLst>
      <p:ext uri="{BB962C8B-B14F-4D97-AF65-F5344CB8AC3E}">
        <p14:creationId xmlns:p14="http://schemas.microsoft.com/office/powerpoint/2010/main" val="305698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Subcommittee design questions and analyses</a:t>
            </a:r>
          </a:p>
          <a:p>
            <a:r>
              <a:rPr lang="en-US" dirty="0"/>
              <a:t>Contractor support to implement and report to Subcommittees</a:t>
            </a:r>
          </a:p>
        </p:txBody>
      </p:sp>
      <p:sp>
        <p:nvSpPr>
          <p:cNvPr id="4" name="Slide Number Placeholder 3">
            <a:extLst>
              <a:ext uri="{FF2B5EF4-FFF2-40B4-BE49-F238E27FC236}">
                <a16:creationId xmlns:a16="http://schemas.microsoft.com/office/drawing/2014/main" id="{70BD51AC-A0FD-47DB-9779-74EBEACCE2CC}"/>
              </a:ext>
            </a:extLst>
          </p:cNvPr>
          <p:cNvSpPr>
            <a:spLocks noGrp="1"/>
          </p:cNvSpPr>
          <p:nvPr>
            <p:ph type="sldNum" sz="quarter" idx="12"/>
          </p:nvPr>
        </p:nvSpPr>
        <p:spPr/>
        <p:txBody>
          <a:bodyPr/>
          <a:lstStyle/>
          <a:p>
            <a:fld id="{6BE8C910-3E65-4D82-982F-06B0C7D2CB8C}" type="slidenum">
              <a:rPr lang="en-US" smtClean="0"/>
              <a:t>20</a:t>
            </a:fld>
            <a:endParaRPr lang="en-US"/>
          </a:p>
        </p:txBody>
      </p:sp>
    </p:spTree>
    <p:extLst>
      <p:ext uri="{BB962C8B-B14F-4D97-AF65-F5344CB8AC3E}">
        <p14:creationId xmlns:p14="http://schemas.microsoft.com/office/powerpoint/2010/main" val="28623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2344" y="361507"/>
            <a:ext cx="8226056" cy="6169542"/>
          </a:xfrm>
          <a:prstGeom prst="rect">
            <a:avLst/>
          </a:prstGeom>
        </p:spPr>
      </p:pic>
      <p:sp>
        <p:nvSpPr>
          <p:cNvPr id="3" name="Slide Number Placeholder 2">
            <a:extLst>
              <a:ext uri="{FF2B5EF4-FFF2-40B4-BE49-F238E27FC236}">
                <a16:creationId xmlns:a16="http://schemas.microsoft.com/office/drawing/2014/main" id="{08AA1091-DC04-4AA8-AF8C-A481D9BA3E91}"/>
              </a:ext>
            </a:extLst>
          </p:cNvPr>
          <p:cNvSpPr>
            <a:spLocks noGrp="1"/>
          </p:cNvSpPr>
          <p:nvPr>
            <p:ph type="sldNum" sz="quarter" idx="12"/>
          </p:nvPr>
        </p:nvSpPr>
        <p:spPr/>
        <p:txBody>
          <a:bodyPr/>
          <a:lstStyle/>
          <a:p>
            <a:fld id="{6BE8C910-3E65-4D82-982F-06B0C7D2CB8C}" type="slidenum">
              <a:rPr lang="en-US" smtClean="0"/>
              <a:t>21</a:t>
            </a:fld>
            <a:endParaRPr lang="en-US"/>
          </a:p>
        </p:txBody>
      </p:sp>
    </p:spTree>
    <p:extLst>
      <p:ext uri="{BB962C8B-B14F-4D97-AF65-F5344CB8AC3E}">
        <p14:creationId xmlns:p14="http://schemas.microsoft.com/office/powerpoint/2010/main" val="229411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13" y="1980442"/>
            <a:ext cx="6789973" cy="4635913"/>
          </a:xfrm>
          <a:prstGeom prst="rect">
            <a:avLst/>
          </a:prstGeom>
        </p:spPr>
      </p:pic>
      <p:sp>
        <p:nvSpPr>
          <p:cNvPr id="9" name="Title 8"/>
          <p:cNvSpPr>
            <a:spLocks noGrp="1"/>
          </p:cNvSpPr>
          <p:nvPr>
            <p:ph type="title"/>
          </p:nvPr>
        </p:nvSpPr>
        <p:spPr>
          <a:xfrm>
            <a:off x="838200" y="216269"/>
            <a:ext cx="10515600" cy="711251"/>
          </a:xfrm>
        </p:spPr>
        <p:txBody>
          <a:bodyPr>
            <a:normAutofit/>
          </a:bodyPr>
          <a:lstStyle/>
          <a:p>
            <a:r>
              <a:rPr lang="en-US" sz="4000" b="1" dirty="0"/>
              <a:t>Regional Haze Regulatory Construct:  Round 1</a:t>
            </a:r>
          </a:p>
        </p:txBody>
      </p:sp>
      <p:sp>
        <p:nvSpPr>
          <p:cNvPr id="4" name="Oval 3"/>
          <p:cNvSpPr/>
          <p:nvPr/>
        </p:nvSpPr>
        <p:spPr>
          <a:xfrm>
            <a:off x="3503675" y="2924428"/>
            <a:ext cx="76201" cy="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67912" y="3335725"/>
            <a:ext cx="85232" cy="73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10" idx="3"/>
          </p:cNvCxnSpPr>
          <p:nvPr/>
        </p:nvCxnSpPr>
        <p:spPr>
          <a:xfrm>
            <a:off x="3579876" y="2977507"/>
            <a:ext cx="1200518" cy="4208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78196" y="1064381"/>
            <a:ext cx="9548038" cy="830997"/>
          </a:xfrm>
          <a:prstGeom prst="rect">
            <a:avLst/>
          </a:prstGeom>
        </p:spPr>
        <p:txBody>
          <a:bodyPr wrap="square">
            <a:spAutoFit/>
          </a:bodyPr>
          <a:lstStyle/>
          <a:p>
            <a:r>
              <a:rPr lang="en-US" sz="2400" b="1" dirty="0"/>
              <a:t>Photochemical grid models </a:t>
            </a:r>
            <a:r>
              <a:rPr lang="en-US" sz="2400" dirty="0"/>
              <a:t>were used to define </a:t>
            </a:r>
            <a:r>
              <a:rPr lang="en-US" sz="2400" b="1" dirty="0"/>
              <a:t>2018 Reasonable Progress Goals (RPG) </a:t>
            </a:r>
            <a:r>
              <a:rPr lang="en-US" sz="2400" dirty="0"/>
              <a:t>for haziest days. </a:t>
            </a:r>
          </a:p>
        </p:txBody>
      </p:sp>
      <p:sp>
        <p:nvSpPr>
          <p:cNvPr id="33" name="TextBox 32"/>
          <p:cNvSpPr txBox="1"/>
          <p:nvPr/>
        </p:nvSpPr>
        <p:spPr>
          <a:xfrm>
            <a:off x="3719970" y="3732913"/>
            <a:ext cx="1694695" cy="338554"/>
          </a:xfrm>
          <a:prstGeom prst="rect">
            <a:avLst/>
          </a:prstGeom>
          <a:noFill/>
        </p:spPr>
        <p:txBody>
          <a:bodyPr wrap="none" rtlCol="0">
            <a:spAutoFit/>
          </a:bodyPr>
          <a:lstStyle/>
          <a:p>
            <a:r>
              <a:rPr lang="en-US" sz="1600" b="1" dirty="0">
                <a:solidFill>
                  <a:schemeClr val="accent1">
                    <a:lumMod val="75000"/>
                  </a:schemeClr>
                </a:solidFill>
                <a:latin typeface="Arial Narrow" panose="020B0606020202030204" pitchFamily="34" charset="0"/>
                <a:cs typeface="Arial" panose="020B0604020202020204" pitchFamily="34" charset="0"/>
              </a:rPr>
              <a:t>2018 Modeled RPG</a:t>
            </a:r>
          </a:p>
        </p:txBody>
      </p:sp>
      <p:cxnSp>
        <p:nvCxnSpPr>
          <p:cNvPr id="5" name="Straight Arrow Connector 4"/>
          <p:cNvCxnSpPr/>
          <p:nvPr/>
        </p:nvCxnSpPr>
        <p:spPr>
          <a:xfrm flipV="1">
            <a:off x="4745855" y="3483421"/>
            <a:ext cx="44113" cy="2319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C73DB0F-BD08-4AED-86D3-8F1BEB190F89}"/>
              </a:ext>
            </a:extLst>
          </p:cNvPr>
          <p:cNvSpPr>
            <a:spLocks noGrp="1"/>
          </p:cNvSpPr>
          <p:nvPr>
            <p:ph type="sldNum" sz="quarter" idx="12"/>
          </p:nvPr>
        </p:nvSpPr>
        <p:spPr/>
        <p:txBody>
          <a:bodyPr/>
          <a:lstStyle/>
          <a:p>
            <a:fld id="{6BE8C910-3E65-4D82-982F-06B0C7D2CB8C}" type="slidenum">
              <a:rPr lang="en-US" smtClean="0"/>
              <a:t>3</a:t>
            </a:fld>
            <a:endParaRPr lang="en-US"/>
          </a:p>
        </p:txBody>
      </p:sp>
    </p:spTree>
    <p:extLst>
      <p:ext uri="{BB962C8B-B14F-4D97-AF65-F5344CB8AC3E}">
        <p14:creationId xmlns:p14="http://schemas.microsoft.com/office/powerpoint/2010/main" val="71866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2633828"/>
              </p:ext>
            </p:extLst>
          </p:nvPr>
        </p:nvGraphicFramePr>
        <p:xfrm>
          <a:off x="2528711" y="2188524"/>
          <a:ext cx="7210712" cy="43799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14400" y="1029649"/>
            <a:ext cx="10205156" cy="1015663"/>
          </a:xfrm>
          <a:prstGeom prst="rect">
            <a:avLst/>
          </a:prstGeom>
        </p:spPr>
        <p:txBody>
          <a:bodyPr wrap="square">
            <a:spAutoFit/>
          </a:bodyPr>
          <a:lstStyle/>
          <a:p>
            <a:r>
              <a:rPr lang="en-US" sz="2000" dirty="0"/>
              <a:t>On haziest days, monitoring data for 2000-2016 can be highly variable due to contributions from natural sources such as fire or dust.  Revising the visibility tracking metric from haziest to most impaired days attempted to remove the influence of episodic extreme natural events on the URP.   </a:t>
            </a:r>
          </a:p>
        </p:txBody>
      </p:sp>
      <p:sp>
        <p:nvSpPr>
          <p:cNvPr id="5" name="Title 8"/>
          <p:cNvSpPr txBox="1">
            <a:spLocks/>
          </p:cNvSpPr>
          <p:nvPr/>
        </p:nvSpPr>
        <p:spPr>
          <a:xfrm>
            <a:off x="2257778" y="365125"/>
            <a:ext cx="9096022" cy="8766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Regional Haze Regulatory Construct</a:t>
            </a:r>
          </a:p>
        </p:txBody>
      </p:sp>
      <p:sp>
        <p:nvSpPr>
          <p:cNvPr id="3" name="Slide Number Placeholder 2">
            <a:extLst>
              <a:ext uri="{FF2B5EF4-FFF2-40B4-BE49-F238E27FC236}">
                <a16:creationId xmlns:a16="http://schemas.microsoft.com/office/drawing/2014/main" id="{C9118763-6FA5-462E-97B8-A1B160D80ACA}"/>
              </a:ext>
            </a:extLst>
          </p:cNvPr>
          <p:cNvSpPr>
            <a:spLocks noGrp="1"/>
          </p:cNvSpPr>
          <p:nvPr>
            <p:ph type="sldNum" sz="quarter" idx="12"/>
          </p:nvPr>
        </p:nvSpPr>
        <p:spPr/>
        <p:txBody>
          <a:bodyPr/>
          <a:lstStyle/>
          <a:p>
            <a:fld id="{6BE8C910-3E65-4D82-982F-06B0C7D2CB8C}" type="slidenum">
              <a:rPr lang="en-US" smtClean="0"/>
              <a:t>4</a:t>
            </a:fld>
            <a:endParaRPr lang="en-US"/>
          </a:p>
        </p:txBody>
      </p:sp>
    </p:spTree>
    <p:extLst>
      <p:ext uri="{BB962C8B-B14F-4D97-AF65-F5344CB8AC3E}">
        <p14:creationId xmlns:p14="http://schemas.microsoft.com/office/powerpoint/2010/main" val="363735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1333" y="1385333"/>
            <a:ext cx="8353314" cy="5287594"/>
          </a:xfrm>
          <a:prstGeom prst="rect">
            <a:avLst/>
          </a:prstGeom>
        </p:spPr>
      </p:pic>
      <p:sp>
        <p:nvSpPr>
          <p:cNvPr id="3" name="TextBox 2"/>
          <p:cNvSpPr txBox="1"/>
          <p:nvPr/>
        </p:nvSpPr>
        <p:spPr>
          <a:xfrm>
            <a:off x="723014" y="467832"/>
            <a:ext cx="10946908" cy="584775"/>
          </a:xfrm>
          <a:prstGeom prst="rect">
            <a:avLst/>
          </a:prstGeom>
          <a:noFill/>
        </p:spPr>
        <p:txBody>
          <a:bodyPr wrap="none" rtlCol="0">
            <a:spAutoFit/>
          </a:bodyPr>
          <a:lstStyle/>
          <a:p>
            <a:r>
              <a:rPr lang="en-US" sz="3200" dirty="0"/>
              <a:t>Glide path graphics are illustrated on Technical Support System 2 </a:t>
            </a:r>
          </a:p>
        </p:txBody>
      </p:sp>
      <p:sp>
        <p:nvSpPr>
          <p:cNvPr id="4" name="Rectangle 3"/>
          <p:cNvSpPr/>
          <p:nvPr/>
        </p:nvSpPr>
        <p:spPr>
          <a:xfrm>
            <a:off x="6597892" y="5744757"/>
            <a:ext cx="5072030" cy="461665"/>
          </a:xfrm>
          <a:prstGeom prst="rect">
            <a:avLst/>
          </a:prstGeom>
        </p:spPr>
        <p:txBody>
          <a:bodyPr wrap="none">
            <a:spAutoFit/>
          </a:bodyPr>
          <a:lstStyle/>
          <a:p>
            <a:r>
              <a:rPr lang="en-US" sz="2400" b="1" dirty="0"/>
              <a:t>http://views.cira.colostate.edu/tssv2/</a:t>
            </a:r>
          </a:p>
        </p:txBody>
      </p:sp>
      <p:sp>
        <p:nvSpPr>
          <p:cNvPr id="5" name="TextBox 4"/>
          <p:cNvSpPr txBox="1"/>
          <p:nvPr/>
        </p:nvSpPr>
        <p:spPr>
          <a:xfrm>
            <a:off x="1892595" y="1467293"/>
            <a:ext cx="1149674" cy="523220"/>
          </a:xfrm>
          <a:prstGeom prst="rect">
            <a:avLst/>
          </a:prstGeom>
          <a:noFill/>
        </p:spPr>
        <p:txBody>
          <a:bodyPr wrap="none" rtlCol="0">
            <a:spAutoFit/>
          </a:bodyPr>
          <a:lstStyle/>
          <a:p>
            <a:r>
              <a:rPr lang="en-US" sz="2800" dirty="0">
                <a:solidFill>
                  <a:srgbClr val="FF0000"/>
                </a:solidFill>
              </a:rPr>
              <a:t>DRAFT</a:t>
            </a:r>
          </a:p>
        </p:txBody>
      </p:sp>
      <p:sp>
        <p:nvSpPr>
          <p:cNvPr id="6" name="Slide Number Placeholder 5">
            <a:extLst>
              <a:ext uri="{FF2B5EF4-FFF2-40B4-BE49-F238E27FC236}">
                <a16:creationId xmlns:a16="http://schemas.microsoft.com/office/drawing/2014/main" id="{0E91A860-D67D-47B8-AAD5-DBDD359C975F}"/>
              </a:ext>
            </a:extLst>
          </p:cNvPr>
          <p:cNvSpPr>
            <a:spLocks noGrp="1"/>
          </p:cNvSpPr>
          <p:nvPr>
            <p:ph type="sldNum" sz="quarter" idx="12"/>
          </p:nvPr>
        </p:nvSpPr>
        <p:spPr/>
        <p:txBody>
          <a:bodyPr/>
          <a:lstStyle/>
          <a:p>
            <a:fld id="{6BE8C910-3E65-4D82-982F-06B0C7D2CB8C}" type="slidenum">
              <a:rPr lang="en-US" smtClean="0"/>
              <a:t>5</a:t>
            </a:fld>
            <a:endParaRPr lang="en-US"/>
          </a:p>
        </p:txBody>
      </p:sp>
    </p:spTree>
    <p:extLst>
      <p:ext uri="{BB962C8B-B14F-4D97-AF65-F5344CB8AC3E}">
        <p14:creationId xmlns:p14="http://schemas.microsoft.com/office/powerpoint/2010/main" val="273205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8260" y="566058"/>
            <a:ext cx="5653727" cy="523220"/>
          </a:xfrm>
          <a:prstGeom prst="rect">
            <a:avLst/>
          </a:prstGeom>
          <a:noFill/>
        </p:spPr>
        <p:txBody>
          <a:bodyPr wrap="none" rtlCol="0">
            <a:spAutoFit/>
          </a:bodyPr>
          <a:lstStyle/>
          <a:p>
            <a:r>
              <a:rPr lang="en-US" sz="2800" dirty="0"/>
              <a:t>Specific graphics still to be refined……</a:t>
            </a:r>
          </a:p>
        </p:txBody>
      </p:sp>
      <p:pic>
        <p:nvPicPr>
          <p:cNvPr id="6" name="Picture 5"/>
          <p:cNvPicPr>
            <a:picLocks noChangeAspect="1"/>
          </p:cNvPicPr>
          <p:nvPr/>
        </p:nvPicPr>
        <p:blipFill rotWithShape="1">
          <a:blip r:embed="rId2"/>
          <a:srcRect t="8670"/>
          <a:stretch/>
        </p:blipFill>
        <p:spPr>
          <a:xfrm>
            <a:off x="1447800" y="1197428"/>
            <a:ext cx="8790894" cy="5510212"/>
          </a:xfrm>
          <a:prstGeom prst="rect">
            <a:avLst/>
          </a:prstGeom>
        </p:spPr>
      </p:pic>
      <p:sp>
        <p:nvSpPr>
          <p:cNvPr id="4" name="Rectangle 3"/>
          <p:cNvSpPr/>
          <p:nvPr/>
        </p:nvSpPr>
        <p:spPr>
          <a:xfrm>
            <a:off x="6587260" y="5617167"/>
            <a:ext cx="5072030" cy="461665"/>
          </a:xfrm>
          <a:prstGeom prst="rect">
            <a:avLst/>
          </a:prstGeom>
        </p:spPr>
        <p:txBody>
          <a:bodyPr wrap="none">
            <a:spAutoFit/>
          </a:bodyPr>
          <a:lstStyle/>
          <a:p>
            <a:r>
              <a:rPr lang="en-US" sz="2400" b="1" dirty="0"/>
              <a:t>http://views.cira.colostate.edu/tssv2/</a:t>
            </a:r>
          </a:p>
        </p:txBody>
      </p:sp>
      <p:sp>
        <p:nvSpPr>
          <p:cNvPr id="7" name="TextBox 6"/>
          <p:cNvSpPr txBox="1"/>
          <p:nvPr/>
        </p:nvSpPr>
        <p:spPr>
          <a:xfrm>
            <a:off x="1881963" y="1297173"/>
            <a:ext cx="1149674" cy="523220"/>
          </a:xfrm>
          <a:prstGeom prst="rect">
            <a:avLst/>
          </a:prstGeom>
          <a:noFill/>
        </p:spPr>
        <p:txBody>
          <a:bodyPr wrap="none" rtlCol="0">
            <a:spAutoFit/>
          </a:bodyPr>
          <a:lstStyle/>
          <a:p>
            <a:r>
              <a:rPr lang="en-US" sz="2800" dirty="0">
                <a:solidFill>
                  <a:srgbClr val="FF0000"/>
                </a:solidFill>
              </a:rPr>
              <a:t>DRAFT</a:t>
            </a:r>
          </a:p>
        </p:txBody>
      </p:sp>
      <p:sp>
        <p:nvSpPr>
          <p:cNvPr id="2" name="Slide Number Placeholder 1">
            <a:extLst>
              <a:ext uri="{FF2B5EF4-FFF2-40B4-BE49-F238E27FC236}">
                <a16:creationId xmlns:a16="http://schemas.microsoft.com/office/drawing/2014/main" id="{1B19A7F3-AADB-4665-8FBF-3C075BF43E4B}"/>
              </a:ext>
            </a:extLst>
          </p:cNvPr>
          <p:cNvSpPr>
            <a:spLocks noGrp="1"/>
          </p:cNvSpPr>
          <p:nvPr>
            <p:ph type="sldNum" sz="quarter" idx="12"/>
          </p:nvPr>
        </p:nvSpPr>
        <p:spPr/>
        <p:txBody>
          <a:bodyPr/>
          <a:lstStyle/>
          <a:p>
            <a:fld id="{6BE8C910-3E65-4D82-982F-06B0C7D2CB8C}" type="slidenum">
              <a:rPr lang="en-US" smtClean="0"/>
              <a:t>6</a:t>
            </a:fld>
            <a:endParaRPr lang="en-US"/>
          </a:p>
        </p:txBody>
      </p:sp>
    </p:spTree>
    <p:extLst>
      <p:ext uri="{BB962C8B-B14F-4D97-AF65-F5344CB8AC3E}">
        <p14:creationId xmlns:p14="http://schemas.microsoft.com/office/powerpoint/2010/main" val="81554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9" y="365125"/>
            <a:ext cx="10887739" cy="921415"/>
          </a:xfrm>
        </p:spPr>
        <p:txBody>
          <a:bodyPr>
            <a:noAutofit/>
          </a:bodyPr>
          <a:lstStyle/>
          <a:p>
            <a:r>
              <a:rPr lang="en-US" sz="3800" dirty="0"/>
              <a:t>2018 EPA guidance for Uniform Rate of Progress (URP)</a:t>
            </a:r>
          </a:p>
        </p:txBody>
      </p:sp>
      <p:sp>
        <p:nvSpPr>
          <p:cNvPr id="3" name="Content Placeholder 2"/>
          <p:cNvSpPr>
            <a:spLocks noGrp="1"/>
          </p:cNvSpPr>
          <p:nvPr>
            <p:ph idx="1"/>
          </p:nvPr>
        </p:nvSpPr>
        <p:spPr>
          <a:xfrm>
            <a:off x="838201" y="1557867"/>
            <a:ext cx="10405532" cy="4763911"/>
          </a:xfrm>
        </p:spPr>
        <p:txBody>
          <a:bodyPr>
            <a:normAutofit fontScale="92500" lnSpcReduction="10000"/>
          </a:bodyPr>
          <a:lstStyle/>
          <a:p>
            <a:r>
              <a:rPr lang="en-US" dirty="0"/>
              <a:t>Determine </a:t>
            </a:r>
            <a:r>
              <a:rPr lang="en-US" b="1" dirty="0"/>
              <a:t>URP using most impaired days as defined by EPA assumptions </a:t>
            </a:r>
            <a:r>
              <a:rPr lang="en-US" dirty="0"/>
              <a:t>for natural vs anthropogenic contributions to IMPROVE monitoring data </a:t>
            </a:r>
          </a:p>
          <a:p>
            <a:r>
              <a:rPr lang="en-US" dirty="0"/>
              <a:t>Starting point is </a:t>
            </a:r>
            <a:r>
              <a:rPr lang="en-US" b="1" dirty="0"/>
              <a:t>2000 – 2004 baseline</a:t>
            </a:r>
          </a:p>
          <a:p>
            <a:r>
              <a:rPr lang="en-US" dirty="0"/>
              <a:t>Average natural contributions on most impaired days for 2000 – 2014 are used for </a:t>
            </a:r>
            <a:r>
              <a:rPr lang="en-US" b="1" dirty="0"/>
              <a:t>2064 endpoint</a:t>
            </a:r>
          </a:p>
          <a:p>
            <a:r>
              <a:rPr lang="en-US" dirty="0"/>
              <a:t>Uniform Rate of Progress is straight line between baseline and 2064 endpoint</a:t>
            </a:r>
          </a:p>
          <a:p>
            <a:r>
              <a:rPr lang="en-US" b="1" dirty="0"/>
              <a:t>Photochemical models </a:t>
            </a:r>
            <a:r>
              <a:rPr lang="en-US" dirty="0"/>
              <a:t>are used to project visibility progress by 2028</a:t>
            </a:r>
          </a:p>
          <a:p>
            <a:r>
              <a:rPr lang="en-US" dirty="0"/>
              <a:t>URP </a:t>
            </a:r>
            <a:r>
              <a:rPr lang="en-US" dirty="0" err="1"/>
              <a:t>Glidepath</a:t>
            </a:r>
            <a:r>
              <a:rPr lang="en-US" dirty="0"/>
              <a:t> can be adjusted using scientifically valid data and methods and </a:t>
            </a:r>
            <a:r>
              <a:rPr lang="en-US" b="1" dirty="0"/>
              <a:t>in consultation with EPA regions</a:t>
            </a:r>
          </a:p>
          <a:p>
            <a:r>
              <a:rPr lang="en-US" sz="3000" b="1" dirty="0"/>
              <a:t>Today’s objective is to begin dialog </a:t>
            </a:r>
            <a:r>
              <a:rPr lang="en-US" sz="3000" dirty="0"/>
              <a:t>for WRAP technical evaluation of methods to adjust URP</a:t>
            </a:r>
          </a:p>
          <a:p>
            <a:endParaRPr lang="en-US" dirty="0"/>
          </a:p>
        </p:txBody>
      </p:sp>
      <p:sp>
        <p:nvSpPr>
          <p:cNvPr id="4" name="Slide Number Placeholder 3">
            <a:extLst>
              <a:ext uri="{FF2B5EF4-FFF2-40B4-BE49-F238E27FC236}">
                <a16:creationId xmlns:a16="http://schemas.microsoft.com/office/drawing/2014/main" id="{68401257-A0F9-4472-B6E6-CBE6BEC015C9}"/>
              </a:ext>
            </a:extLst>
          </p:cNvPr>
          <p:cNvSpPr>
            <a:spLocks noGrp="1"/>
          </p:cNvSpPr>
          <p:nvPr>
            <p:ph type="sldNum" sz="quarter" idx="12"/>
          </p:nvPr>
        </p:nvSpPr>
        <p:spPr/>
        <p:txBody>
          <a:bodyPr/>
          <a:lstStyle/>
          <a:p>
            <a:fld id="{6BE8C910-3E65-4D82-982F-06B0C7D2CB8C}" type="slidenum">
              <a:rPr lang="en-US" smtClean="0"/>
              <a:t>7</a:t>
            </a:fld>
            <a:endParaRPr lang="en-US"/>
          </a:p>
        </p:txBody>
      </p:sp>
    </p:spTree>
    <p:extLst>
      <p:ext uri="{BB962C8B-B14F-4D97-AF65-F5344CB8AC3E}">
        <p14:creationId xmlns:p14="http://schemas.microsoft.com/office/powerpoint/2010/main" val="212070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0" y="2208209"/>
            <a:ext cx="7179732" cy="4684888"/>
          </a:xfrm>
          <a:prstGeom prst="rect">
            <a:avLst/>
          </a:prstGeom>
        </p:spPr>
      </p:pic>
      <p:sp>
        <p:nvSpPr>
          <p:cNvPr id="9" name="Title 8"/>
          <p:cNvSpPr>
            <a:spLocks noGrp="1"/>
          </p:cNvSpPr>
          <p:nvPr>
            <p:ph type="title"/>
          </p:nvPr>
        </p:nvSpPr>
        <p:spPr>
          <a:xfrm>
            <a:off x="1401234" y="305121"/>
            <a:ext cx="9908822" cy="696031"/>
          </a:xfrm>
        </p:spPr>
        <p:txBody>
          <a:bodyPr>
            <a:normAutofit/>
          </a:bodyPr>
          <a:lstStyle/>
          <a:p>
            <a:r>
              <a:rPr lang="en-US" sz="4000" b="1" dirty="0"/>
              <a:t>Regional Haze Regulatory Construct:  Round 2</a:t>
            </a:r>
          </a:p>
        </p:txBody>
      </p:sp>
      <p:sp>
        <p:nvSpPr>
          <p:cNvPr id="4" name="Oval 3"/>
          <p:cNvSpPr/>
          <p:nvPr/>
        </p:nvSpPr>
        <p:spPr>
          <a:xfrm>
            <a:off x="5718227" y="3906233"/>
            <a:ext cx="76201" cy="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7426" y="3703525"/>
            <a:ext cx="85232" cy="73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4323" y="1001152"/>
            <a:ext cx="10683267" cy="1200329"/>
          </a:xfrm>
          <a:prstGeom prst="rect">
            <a:avLst/>
          </a:prstGeom>
          <a:noFill/>
        </p:spPr>
        <p:txBody>
          <a:bodyPr wrap="square" rtlCol="0">
            <a:spAutoFit/>
          </a:bodyPr>
          <a:lstStyle/>
          <a:p>
            <a:r>
              <a:rPr lang="en-US" sz="2400" dirty="0"/>
              <a:t>URP is based on most impaired days. If EPA method using monitoring data and model source apportionment don’t agree on natural vs anthropogenic contributions to aerosol light extinction, then modeled RPG may not agree with URP.  </a:t>
            </a:r>
          </a:p>
        </p:txBody>
      </p:sp>
      <p:cxnSp>
        <p:nvCxnSpPr>
          <p:cNvPr id="3" name="Straight Connector 2"/>
          <p:cNvCxnSpPr>
            <a:stCxn id="10" idx="1"/>
          </p:cNvCxnSpPr>
          <p:nvPr/>
        </p:nvCxnSpPr>
        <p:spPr>
          <a:xfrm>
            <a:off x="4509908" y="3714271"/>
            <a:ext cx="1246420" cy="2344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25893" y="4189982"/>
            <a:ext cx="1704313" cy="338554"/>
          </a:xfrm>
          <a:prstGeom prst="rect">
            <a:avLst/>
          </a:prstGeom>
          <a:noFill/>
        </p:spPr>
        <p:txBody>
          <a:bodyPr wrap="none" rtlCol="0">
            <a:spAutoFit/>
          </a:bodyPr>
          <a:lstStyle/>
          <a:p>
            <a:r>
              <a:rPr lang="en-US" sz="1600" b="1" dirty="0">
                <a:solidFill>
                  <a:schemeClr val="accent1">
                    <a:lumMod val="75000"/>
                  </a:schemeClr>
                </a:solidFill>
                <a:latin typeface="Arial Narrow" panose="020B0606020202030204" pitchFamily="34" charset="0"/>
                <a:cs typeface="Arial" panose="020B0604020202020204" pitchFamily="34" charset="0"/>
              </a:rPr>
              <a:t>2028 modeled RPG</a:t>
            </a:r>
          </a:p>
        </p:txBody>
      </p:sp>
      <p:sp>
        <p:nvSpPr>
          <p:cNvPr id="2" name="Slide Number Placeholder 1">
            <a:extLst>
              <a:ext uri="{FF2B5EF4-FFF2-40B4-BE49-F238E27FC236}">
                <a16:creationId xmlns:a16="http://schemas.microsoft.com/office/drawing/2014/main" id="{78BAE07E-CD53-4FC1-90DF-F199DAF39E83}"/>
              </a:ext>
            </a:extLst>
          </p:cNvPr>
          <p:cNvSpPr>
            <a:spLocks noGrp="1"/>
          </p:cNvSpPr>
          <p:nvPr>
            <p:ph type="sldNum" sz="quarter" idx="12"/>
          </p:nvPr>
        </p:nvSpPr>
        <p:spPr/>
        <p:txBody>
          <a:bodyPr/>
          <a:lstStyle/>
          <a:p>
            <a:fld id="{6BE8C910-3E65-4D82-982F-06B0C7D2CB8C}" type="slidenum">
              <a:rPr lang="en-US" smtClean="0"/>
              <a:t>8</a:t>
            </a:fld>
            <a:endParaRPr lang="en-US"/>
          </a:p>
        </p:txBody>
      </p:sp>
    </p:spTree>
    <p:extLst>
      <p:ext uri="{BB962C8B-B14F-4D97-AF65-F5344CB8AC3E}">
        <p14:creationId xmlns:p14="http://schemas.microsoft.com/office/powerpoint/2010/main" val="246676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061" y="793052"/>
            <a:ext cx="7347098" cy="5831031"/>
          </a:xfrm>
          <a:prstGeom prst="rect">
            <a:avLst/>
          </a:prstGeom>
        </p:spPr>
      </p:pic>
      <p:sp>
        <p:nvSpPr>
          <p:cNvPr id="3" name="TextBox 2"/>
          <p:cNvSpPr txBox="1"/>
          <p:nvPr/>
        </p:nvSpPr>
        <p:spPr>
          <a:xfrm>
            <a:off x="510364" y="269832"/>
            <a:ext cx="9562233" cy="523220"/>
          </a:xfrm>
          <a:prstGeom prst="rect">
            <a:avLst/>
          </a:prstGeom>
          <a:noFill/>
        </p:spPr>
        <p:txBody>
          <a:bodyPr wrap="none" rtlCol="0">
            <a:spAutoFit/>
          </a:bodyPr>
          <a:lstStyle/>
          <a:p>
            <a:r>
              <a:rPr lang="en-US" sz="2800" dirty="0"/>
              <a:t>April 13, 2018 Webinar (http://www.wrapair2.org/RHPWG.aspx)</a:t>
            </a:r>
          </a:p>
        </p:txBody>
      </p:sp>
      <p:sp>
        <p:nvSpPr>
          <p:cNvPr id="4" name="Slide Number Placeholder 3">
            <a:extLst>
              <a:ext uri="{FF2B5EF4-FFF2-40B4-BE49-F238E27FC236}">
                <a16:creationId xmlns:a16="http://schemas.microsoft.com/office/drawing/2014/main" id="{D4DEE186-5F70-4B11-8139-03FFEEA3844C}"/>
              </a:ext>
            </a:extLst>
          </p:cNvPr>
          <p:cNvSpPr>
            <a:spLocks noGrp="1"/>
          </p:cNvSpPr>
          <p:nvPr>
            <p:ph type="sldNum" sz="quarter" idx="12"/>
          </p:nvPr>
        </p:nvSpPr>
        <p:spPr/>
        <p:txBody>
          <a:bodyPr/>
          <a:lstStyle/>
          <a:p>
            <a:fld id="{6BE8C910-3E65-4D82-982F-06B0C7D2CB8C}" type="slidenum">
              <a:rPr lang="en-US" smtClean="0"/>
              <a:t>9</a:t>
            </a:fld>
            <a:endParaRPr lang="en-US"/>
          </a:p>
        </p:txBody>
      </p:sp>
    </p:spTree>
    <p:extLst>
      <p:ext uri="{BB962C8B-B14F-4D97-AF65-F5344CB8AC3E}">
        <p14:creationId xmlns:p14="http://schemas.microsoft.com/office/powerpoint/2010/main" val="330670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980</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Calibri Light</vt:lpstr>
      <vt:lpstr>Office Theme</vt:lpstr>
      <vt:lpstr>Adjusting the Regional Haze Glide path using Monitoring and Modeling Data</vt:lpstr>
      <vt:lpstr>Regional Haze Regulatory Construct</vt:lpstr>
      <vt:lpstr>Regional Haze Regulatory Construct:  Round 1</vt:lpstr>
      <vt:lpstr>PowerPoint Presentation</vt:lpstr>
      <vt:lpstr>PowerPoint Presentation</vt:lpstr>
      <vt:lpstr>PowerPoint Presentation</vt:lpstr>
      <vt:lpstr>2018 EPA guidance for Uniform Rate of Progress (URP)</vt:lpstr>
      <vt:lpstr>Regional Haze Regulatory Construct:  Round 2</vt:lpstr>
      <vt:lpstr>PowerPoint Presentation</vt:lpstr>
      <vt:lpstr>Question 1: How to resolve the disparity between most impaired days identified by monitoring data versus modeling data? </vt:lpstr>
      <vt:lpstr>PowerPoint Presentation</vt:lpstr>
      <vt:lpstr>Question 1a: Do EPA method and CAMx-PSAT agree on contributions from wildfire? </vt:lpstr>
      <vt:lpstr>PowerPoint Presentation</vt:lpstr>
      <vt:lpstr>PowerPoint Presentation</vt:lpstr>
      <vt:lpstr>Question 1: How resolve disparity in source characterization between EPA method and model?</vt:lpstr>
      <vt:lpstr>Question 2:  Are average 2000-2014 Natural Conditions (NC) on most impaired days a good estimate for 2064 NC endpoint?</vt:lpstr>
      <vt:lpstr>PowerPoint Presentation</vt:lpstr>
      <vt:lpstr>Question 3:  How account for international emissions or prescribed fire to adjust URP glidepath?</vt:lpstr>
      <vt:lpstr>Question 3:  How to account for international emissions or prescribed fire to adjust URP glidepath?</vt:lpstr>
      <vt:lpstr>Next Steps?</vt:lpstr>
      <vt:lpstr>PowerPoint Presentation</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WRAP discussions of Natural Conditions and the Implications for Glidepath</dc:title>
  <dc:creator>Brewer, Patricia F</dc:creator>
  <cp:lastModifiedBy>Tom Moore</cp:lastModifiedBy>
  <cp:revision>22</cp:revision>
  <dcterms:created xsi:type="dcterms:W3CDTF">2019-02-04T21:23:03Z</dcterms:created>
  <dcterms:modified xsi:type="dcterms:W3CDTF">2019-02-12T16:58:29Z</dcterms:modified>
</cp:coreProperties>
</file>